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3"/>
  </p:sldMasterIdLst>
  <p:sldIdLst>
    <p:sldId id="256" r:id="rId4"/>
    <p:sldId id="257" r:id="rId5"/>
    <p:sldId id="258" r:id="rId6"/>
    <p:sldId id="259" r:id="rId7"/>
    <p:sldId id="260" r:id="rId8"/>
    <p:sldId id="262" r:id="rId9"/>
    <p:sldId id="264" r:id="rId10"/>
    <p:sldId id="265" r:id="rId11"/>
    <p:sldId id="266" r:id="rId12"/>
    <p:sldId id="268" r:id="rId13"/>
    <p:sldId id="269" r:id="rId14"/>
    <p:sldId id="270" r:id="rId15"/>
    <p:sldId id="271" r:id="rId16"/>
    <p:sldId id="272" r:id="rId17"/>
    <p:sldId id="273" r:id="rId18"/>
    <p:sldId id="274" r:id="rId19"/>
    <p:sldId id="275" r:id="rId20"/>
    <p:sldId id="277" r:id="rId21"/>
    <p:sldId id="278" r:id="rId22"/>
    <p:sldId id="279" r:id="rId23"/>
    <p:sldId id="280" r:id="rId24"/>
    <p:sldId id="289" r:id="rId25"/>
    <p:sldId id="290" r:id="rId26"/>
    <p:sldId id="291" r:id="rId27"/>
    <p:sldId id="292" r:id="rId28"/>
    <p:sldId id="296" r:id="rId29"/>
    <p:sldId id="297" r:id="rId30"/>
    <p:sldId id="298" r:id="rId31"/>
    <p:sldId id="299" r:id="rId32"/>
    <p:sldId id="300" r:id="rId33"/>
    <p:sldId id="303" r:id="rId34"/>
    <p:sldId id="304" r:id="rId35"/>
    <p:sldId id="283" r:id="rId36"/>
    <p:sldId id="312"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0"/>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viewProps" Target="viewProps.xml"/><Relationship Id="rId21" Type="http://schemas.openxmlformats.org/officeDocument/2006/relationships/slide" Target="slides/slide18.xml"/><Relationship Id="rId34" Type="http://schemas.openxmlformats.org/officeDocument/2006/relationships/slide" Target="slides/slide31.xml"/><Relationship Id="rId7" Type="http://schemas.openxmlformats.org/officeDocument/2006/relationships/slide" Target="slides/slide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slide" Target="slides/slide26.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theme" Target="theme/theme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8" Type="http://schemas.openxmlformats.org/officeDocument/2006/relationships/slide" Target="slides/slide5.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17-09-2026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17-09-2026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17-09-2026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17-09-2026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17-09-2026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17-09-2026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17-09-2026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17-09-2026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17-09-2026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17-09-2026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17-09-2026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Disclaimer">
    <p:bg>
      <p:bgPr>
        <a:solidFill>
          <a:srgbClr val="102B4D"/>
        </a:solidFill>
        <a:effectLst/>
      </p:bgPr>
    </p:bg>
    <p:spTree>
      <p:nvGrpSpPr>
        <p:cNvPr id="1" name=""/>
        <p:cNvGrpSpPr/>
        <p:nvPr/>
      </p:nvGrpSpPr>
      <p:grpSpPr>
        <a:xfrm>
          <a:off x="0" y="0"/>
          <a:ext cx="0" cy="0"/>
          <a:chOff x="0" y="0"/>
          <a:chExt cx="0" cy="0"/>
        </a:xfrm>
      </p:grpSpPr>
      <p:sp>
        <p:nvSpPr>
          <p:cNvPr id="20" name="DC logo"/>
          <p:cNvSpPr>
            <a:spLocks noChangeAspect="1"/>
          </p:cNvSpPr>
          <p:nvPr userDrawn="1"/>
        </p:nvSpPr>
        <p:spPr>
          <a:xfrm>
            <a:off x="4191000" y="2965450"/>
            <a:ext cx="3810000" cy="920750"/>
          </a:xfrm>
          <a:custGeom>
            <a:avLst/>
            <a:gdLst/>
            <a:ahLst/>
            <a:cxnLst/>
            <a:rect l="l" t="t" r="r" b="b"/>
            <a:pathLst>
              <a:path w="27800" h="6700">
                <a:moveTo>
                  <a:pt x="8761" y="2175"/>
                </a:moveTo>
                <a:cubicBezTo>
                  <a:pt x="8761" y="1710"/>
                  <a:pt x="9065" y="1355"/>
                  <a:pt x="9489" y="1355"/>
                </a:cubicBezTo>
                <a:cubicBezTo>
                  <a:pt x="9583" y="1352"/>
                  <a:pt x="9677" y="1372"/>
                  <a:pt x="9761" y="1413"/>
                </a:cubicBezTo>
                <a:cubicBezTo>
                  <a:pt x="9846" y="1455"/>
                  <a:pt x="9919" y="1517"/>
                  <a:pt x="9973" y="1593"/>
                </a:cubicBezTo>
                <a:lnTo>
                  <a:pt x="10000" y="1593"/>
                </a:lnTo>
                <a:lnTo>
                  <a:pt x="10000" y="719"/>
                </a:lnTo>
                <a:lnTo>
                  <a:pt x="10356" y="719"/>
                </a:lnTo>
                <a:lnTo>
                  <a:pt x="10356" y="2957"/>
                </a:lnTo>
                <a:lnTo>
                  <a:pt x="10006" y="2957"/>
                </a:lnTo>
                <a:lnTo>
                  <a:pt x="10006" y="2772"/>
                </a:lnTo>
                <a:lnTo>
                  <a:pt x="9978" y="2772"/>
                </a:lnTo>
                <a:cubicBezTo>
                  <a:pt x="9924" y="2844"/>
                  <a:pt x="9853" y="2902"/>
                  <a:pt x="9771" y="2941"/>
                </a:cubicBezTo>
                <a:cubicBezTo>
                  <a:pt x="9690" y="2981"/>
                  <a:pt x="9600" y="2999"/>
                  <a:pt x="9509" y="2996"/>
                </a:cubicBezTo>
                <a:cubicBezTo>
                  <a:pt x="9086" y="2996"/>
                  <a:pt x="8761" y="2650"/>
                  <a:pt x="8761" y="2175"/>
                </a:cubicBezTo>
                <a:close/>
                <a:moveTo>
                  <a:pt x="10010" y="2178"/>
                </a:moveTo>
                <a:cubicBezTo>
                  <a:pt x="10010" y="1868"/>
                  <a:pt x="9809" y="1686"/>
                  <a:pt x="9565" y="1686"/>
                </a:cubicBezTo>
                <a:cubicBezTo>
                  <a:pt x="9312" y="1686"/>
                  <a:pt x="9120" y="1888"/>
                  <a:pt x="9120" y="2178"/>
                </a:cubicBezTo>
                <a:cubicBezTo>
                  <a:pt x="9120" y="2473"/>
                  <a:pt x="9321" y="2667"/>
                  <a:pt x="9568" y="2667"/>
                </a:cubicBezTo>
                <a:cubicBezTo>
                  <a:pt x="9835" y="2668"/>
                  <a:pt x="10010" y="2444"/>
                  <a:pt x="10010" y="2178"/>
                </a:cubicBezTo>
                <a:close/>
              </a:path>
              <a:path w="27800" h="6700">
                <a:moveTo>
                  <a:pt x="10617" y="2175"/>
                </a:moveTo>
                <a:cubicBezTo>
                  <a:pt x="10617" y="1701"/>
                  <a:pt x="10930" y="1355"/>
                  <a:pt x="11352" y="1355"/>
                </a:cubicBezTo>
                <a:cubicBezTo>
                  <a:pt x="11616" y="1355"/>
                  <a:pt x="11761" y="1489"/>
                  <a:pt x="11830" y="1584"/>
                </a:cubicBezTo>
                <a:lnTo>
                  <a:pt x="11857" y="1584"/>
                </a:lnTo>
                <a:lnTo>
                  <a:pt x="11857" y="1392"/>
                </a:lnTo>
                <a:lnTo>
                  <a:pt x="12212" y="1392"/>
                </a:lnTo>
                <a:lnTo>
                  <a:pt x="12212" y="2590"/>
                </a:lnTo>
                <a:cubicBezTo>
                  <a:pt x="12211" y="2600"/>
                  <a:pt x="12213" y="2609"/>
                  <a:pt x="12216" y="2618"/>
                </a:cubicBezTo>
                <a:cubicBezTo>
                  <a:pt x="12220" y="2627"/>
                  <a:pt x="12225" y="2635"/>
                  <a:pt x="12232" y="2641"/>
                </a:cubicBezTo>
                <a:cubicBezTo>
                  <a:pt x="12239" y="2648"/>
                  <a:pt x="12247" y="2653"/>
                  <a:pt x="12256" y="2656"/>
                </a:cubicBezTo>
                <a:cubicBezTo>
                  <a:pt x="12265" y="2659"/>
                  <a:pt x="12275" y="2660"/>
                  <a:pt x="12284" y="2658"/>
                </a:cubicBezTo>
                <a:lnTo>
                  <a:pt x="12353" y="2658"/>
                </a:lnTo>
                <a:lnTo>
                  <a:pt x="12353" y="2957"/>
                </a:lnTo>
                <a:lnTo>
                  <a:pt x="12086" y="2957"/>
                </a:lnTo>
                <a:cubicBezTo>
                  <a:pt x="12029" y="2960"/>
                  <a:pt x="11974" y="2941"/>
                  <a:pt x="11932" y="2904"/>
                </a:cubicBezTo>
                <a:cubicBezTo>
                  <a:pt x="11890" y="2867"/>
                  <a:pt x="11864" y="2816"/>
                  <a:pt x="11859" y="2760"/>
                </a:cubicBezTo>
                <a:lnTo>
                  <a:pt x="11832" y="2760"/>
                </a:lnTo>
                <a:cubicBezTo>
                  <a:pt x="11772" y="2856"/>
                  <a:pt x="11634" y="2996"/>
                  <a:pt x="11360" y="2996"/>
                </a:cubicBezTo>
                <a:cubicBezTo>
                  <a:pt x="10936" y="2996"/>
                  <a:pt x="10617" y="2650"/>
                  <a:pt x="10617" y="2175"/>
                </a:cubicBezTo>
                <a:close/>
                <a:moveTo>
                  <a:pt x="11863" y="2178"/>
                </a:moveTo>
                <a:cubicBezTo>
                  <a:pt x="11863" y="1868"/>
                  <a:pt x="11661" y="1692"/>
                  <a:pt x="11421" y="1692"/>
                </a:cubicBezTo>
                <a:cubicBezTo>
                  <a:pt x="11168" y="1692"/>
                  <a:pt x="10980" y="1890"/>
                  <a:pt x="10980" y="2178"/>
                </a:cubicBezTo>
                <a:cubicBezTo>
                  <a:pt x="10980" y="2473"/>
                  <a:pt x="11175" y="2656"/>
                  <a:pt x="11425" y="2656"/>
                </a:cubicBezTo>
                <a:cubicBezTo>
                  <a:pt x="11690" y="2656"/>
                  <a:pt x="11863" y="2444"/>
                  <a:pt x="11863" y="2178"/>
                </a:cubicBezTo>
                <a:lnTo>
                  <a:pt x="11863" y="2178"/>
                </a:lnTo>
                <a:close/>
              </a:path>
              <a:path w="27800" h="6700">
                <a:moveTo>
                  <a:pt x="12635" y="1394"/>
                </a:moveTo>
                <a:lnTo>
                  <a:pt x="12990" y="1394"/>
                </a:lnTo>
                <a:lnTo>
                  <a:pt x="12990" y="1573"/>
                </a:lnTo>
                <a:lnTo>
                  <a:pt x="13018" y="1573"/>
                </a:lnTo>
                <a:cubicBezTo>
                  <a:pt x="13087" y="1453"/>
                  <a:pt x="13231" y="1355"/>
                  <a:pt x="13442" y="1355"/>
                </a:cubicBezTo>
                <a:cubicBezTo>
                  <a:pt x="13788" y="1355"/>
                  <a:pt x="14007" y="1611"/>
                  <a:pt x="14007" y="1934"/>
                </a:cubicBezTo>
                <a:lnTo>
                  <a:pt x="14007" y="2958"/>
                </a:lnTo>
                <a:lnTo>
                  <a:pt x="13652" y="2958"/>
                </a:lnTo>
                <a:lnTo>
                  <a:pt x="13652" y="2018"/>
                </a:lnTo>
                <a:cubicBezTo>
                  <a:pt x="13652" y="1824"/>
                  <a:pt x="13514" y="1690"/>
                  <a:pt x="13333" y="1690"/>
                </a:cubicBezTo>
                <a:cubicBezTo>
                  <a:pt x="13288" y="1689"/>
                  <a:pt x="13242" y="1698"/>
                  <a:pt x="13200" y="1715"/>
                </a:cubicBezTo>
                <a:cubicBezTo>
                  <a:pt x="13158" y="1732"/>
                  <a:pt x="13119" y="1758"/>
                  <a:pt x="13087" y="1790"/>
                </a:cubicBezTo>
                <a:cubicBezTo>
                  <a:pt x="13055" y="1822"/>
                  <a:pt x="13030" y="1861"/>
                  <a:pt x="13014" y="1903"/>
                </a:cubicBezTo>
                <a:cubicBezTo>
                  <a:pt x="12997" y="1945"/>
                  <a:pt x="12989" y="1990"/>
                  <a:pt x="12990" y="2036"/>
                </a:cubicBezTo>
                <a:lnTo>
                  <a:pt x="12990" y="2957"/>
                </a:lnTo>
                <a:lnTo>
                  <a:pt x="12635" y="2957"/>
                </a:lnTo>
                <a:lnTo>
                  <a:pt x="12635" y="1394"/>
                </a:lnTo>
                <a:close/>
              </a:path>
              <a:path w="27800" h="6700">
                <a:moveTo>
                  <a:pt x="14275" y="2513"/>
                </a:moveTo>
                <a:lnTo>
                  <a:pt x="14612" y="2438"/>
                </a:lnTo>
                <a:cubicBezTo>
                  <a:pt x="14644" y="2602"/>
                  <a:pt x="14759" y="2680"/>
                  <a:pt x="14925" y="2680"/>
                </a:cubicBezTo>
                <a:cubicBezTo>
                  <a:pt x="15096" y="2680"/>
                  <a:pt x="15187" y="2615"/>
                  <a:pt x="15187" y="2513"/>
                </a:cubicBezTo>
                <a:cubicBezTo>
                  <a:pt x="15187" y="2196"/>
                  <a:pt x="14332" y="2462"/>
                  <a:pt x="14332" y="1826"/>
                </a:cubicBezTo>
                <a:cubicBezTo>
                  <a:pt x="14332" y="1560"/>
                  <a:pt x="14555" y="1355"/>
                  <a:pt x="14913" y="1355"/>
                </a:cubicBezTo>
                <a:cubicBezTo>
                  <a:pt x="15217" y="1355"/>
                  <a:pt x="15455" y="1507"/>
                  <a:pt x="15512" y="1788"/>
                </a:cubicBezTo>
                <a:lnTo>
                  <a:pt x="15196" y="1874"/>
                </a:lnTo>
                <a:cubicBezTo>
                  <a:pt x="15166" y="1737"/>
                  <a:pt x="15064" y="1674"/>
                  <a:pt x="14913" y="1674"/>
                </a:cubicBezTo>
                <a:cubicBezTo>
                  <a:pt x="14763" y="1674"/>
                  <a:pt x="14672" y="1738"/>
                  <a:pt x="14672" y="1832"/>
                </a:cubicBezTo>
                <a:cubicBezTo>
                  <a:pt x="14672" y="2124"/>
                  <a:pt x="15551" y="1850"/>
                  <a:pt x="15551" y="2480"/>
                </a:cubicBezTo>
                <a:cubicBezTo>
                  <a:pt x="15551" y="2787"/>
                  <a:pt x="15304" y="2996"/>
                  <a:pt x="14916" y="2996"/>
                </a:cubicBezTo>
                <a:cubicBezTo>
                  <a:pt x="14573" y="2996"/>
                  <a:pt x="14317" y="2832"/>
                  <a:pt x="14275" y="2513"/>
                </a:cubicBezTo>
                <a:close/>
              </a:path>
              <a:path w="27800" h="6700">
                <a:moveTo>
                  <a:pt x="15870" y="719"/>
                </a:moveTo>
                <a:lnTo>
                  <a:pt x="16225" y="719"/>
                </a:lnTo>
                <a:lnTo>
                  <a:pt x="16225" y="1951"/>
                </a:lnTo>
                <a:lnTo>
                  <a:pt x="16411" y="1951"/>
                </a:lnTo>
                <a:lnTo>
                  <a:pt x="16797" y="1393"/>
                </a:lnTo>
                <a:lnTo>
                  <a:pt x="17216" y="1393"/>
                </a:lnTo>
                <a:lnTo>
                  <a:pt x="16721" y="2089"/>
                </a:lnTo>
                <a:lnTo>
                  <a:pt x="16721" y="2115"/>
                </a:lnTo>
                <a:lnTo>
                  <a:pt x="17248" y="2957"/>
                </a:lnTo>
                <a:lnTo>
                  <a:pt x="16824" y="2957"/>
                </a:lnTo>
                <a:lnTo>
                  <a:pt x="16417" y="2274"/>
                </a:lnTo>
                <a:lnTo>
                  <a:pt x="16224" y="2274"/>
                </a:lnTo>
                <a:lnTo>
                  <a:pt x="16224" y="2957"/>
                </a:lnTo>
                <a:lnTo>
                  <a:pt x="15868" y="2957"/>
                </a:lnTo>
                <a:lnTo>
                  <a:pt x="15870" y="719"/>
                </a:lnTo>
                <a:close/>
              </a:path>
              <a:path w="27800" h="6700">
                <a:moveTo>
                  <a:pt x="17313" y="2178"/>
                </a:moveTo>
                <a:cubicBezTo>
                  <a:pt x="17313" y="1686"/>
                  <a:pt x="17677" y="1354"/>
                  <a:pt x="18101" y="1354"/>
                </a:cubicBezTo>
                <a:cubicBezTo>
                  <a:pt x="18583" y="1354"/>
                  <a:pt x="18874" y="1700"/>
                  <a:pt x="18874" y="2166"/>
                </a:cubicBezTo>
                <a:lnTo>
                  <a:pt x="18874" y="2264"/>
                </a:lnTo>
                <a:lnTo>
                  <a:pt x="17679" y="2264"/>
                </a:lnTo>
                <a:cubicBezTo>
                  <a:pt x="17683" y="2527"/>
                  <a:pt x="17854" y="2694"/>
                  <a:pt x="18113" y="2694"/>
                </a:cubicBezTo>
                <a:cubicBezTo>
                  <a:pt x="18287" y="2694"/>
                  <a:pt x="18453" y="2604"/>
                  <a:pt x="18510" y="2432"/>
                </a:cubicBezTo>
                <a:lnTo>
                  <a:pt x="18835" y="2509"/>
                </a:lnTo>
                <a:cubicBezTo>
                  <a:pt x="18733" y="2835"/>
                  <a:pt x="18444" y="2996"/>
                  <a:pt x="18115" y="2996"/>
                </a:cubicBezTo>
                <a:cubicBezTo>
                  <a:pt x="17635" y="2996"/>
                  <a:pt x="17313" y="2656"/>
                  <a:pt x="17313" y="2178"/>
                </a:cubicBezTo>
                <a:close/>
                <a:moveTo>
                  <a:pt x="18513" y="2008"/>
                </a:moveTo>
                <a:cubicBezTo>
                  <a:pt x="18495" y="1796"/>
                  <a:pt x="18318" y="1662"/>
                  <a:pt x="18101" y="1662"/>
                </a:cubicBezTo>
                <a:cubicBezTo>
                  <a:pt x="17875" y="1662"/>
                  <a:pt x="17704" y="1820"/>
                  <a:pt x="17681" y="2008"/>
                </a:cubicBezTo>
                <a:lnTo>
                  <a:pt x="18513" y="2008"/>
                </a:lnTo>
                <a:close/>
              </a:path>
              <a:path w="27800" h="6700">
                <a:moveTo>
                  <a:pt x="8761" y="4844"/>
                </a:moveTo>
                <a:cubicBezTo>
                  <a:pt x="8761" y="4388"/>
                  <a:pt x="9095" y="4023"/>
                  <a:pt x="9576" y="4023"/>
                </a:cubicBezTo>
                <a:cubicBezTo>
                  <a:pt x="9946" y="4023"/>
                  <a:pt x="10256" y="4229"/>
                  <a:pt x="10346" y="4608"/>
                </a:cubicBezTo>
                <a:lnTo>
                  <a:pt x="10010" y="4689"/>
                </a:lnTo>
                <a:cubicBezTo>
                  <a:pt x="9968" y="4486"/>
                  <a:pt x="9800" y="4358"/>
                  <a:pt x="9586" y="4358"/>
                </a:cubicBezTo>
                <a:cubicBezTo>
                  <a:pt x="9312" y="4358"/>
                  <a:pt x="9126" y="4569"/>
                  <a:pt x="9126" y="4844"/>
                </a:cubicBezTo>
                <a:cubicBezTo>
                  <a:pt x="9126" y="5125"/>
                  <a:pt x="9319" y="5330"/>
                  <a:pt x="9589" y="5330"/>
                </a:cubicBezTo>
                <a:cubicBezTo>
                  <a:pt x="9803" y="5330"/>
                  <a:pt x="9971" y="5205"/>
                  <a:pt x="10013" y="5002"/>
                </a:cubicBezTo>
                <a:lnTo>
                  <a:pt x="10350" y="5083"/>
                </a:lnTo>
                <a:cubicBezTo>
                  <a:pt x="10260" y="5462"/>
                  <a:pt x="9950" y="5665"/>
                  <a:pt x="9580" y="5665"/>
                </a:cubicBezTo>
                <a:cubicBezTo>
                  <a:pt x="9089" y="5665"/>
                  <a:pt x="8761" y="5301"/>
                  <a:pt x="8761" y="4844"/>
                </a:cubicBezTo>
                <a:close/>
              </a:path>
              <a:path w="27800" h="6700">
                <a:moveTo>
                  <a:pt x="10559" y="4844"/>
                </a:moveTo>
                <a:cubicBezTo>
                  <a:pt x="10559" y="4379"/>
                  <a:pt x="10908" y="4023"/>
                  <a:pt x="11392" y="4023"/>
                </a:cubicBezTo>
                <a:cubicBezTo>
                  <a:pt x="11876" y="4023"/>
                  <a:pt x="12222" y="4379"/>
                  <a:pt x="12222" y="4844"/>
                </a:cubicBezTo>
                <a:cubicBezTo>
                  <a:pt x="12222" y="5309"/>
                  <a:pt x="11874" y="5665"/>
                  <a:pt x="11389" y="5665"/>
                </a:cubicBezTo>
                <a:cubicBezTo>
                  <a:pt x="10905" y="5665"/>
                  <a:pt x="10559" y="5313"/>
                  <a:pt x="10559" y="4844"/>
                </a:cubicBezTo>
                <a:close/>
                <a:moveTo>
                  <a:pt x="11861" y="4844"/>
                </a:moveTo>
                <a:cubicBezTo>
                  <a:pt x="11861" y="4567"/>
                  <a:pt x="11666" y="4358"/>
                  <a:pt x="11389" y="4358"/>
                </a:cubicBezTo>
                <a:cubicBezTo>
                  <a:pt x="11112" y="4358"/>
                  <a:pt x="10920" y="4567"/>
                  <a:pt x="10920" y="4844"/>
                </a:cubicBezTo>
                <a:cubicBezTo>
                  <a:pt x="10920" y="5128"/>
                  <a:pt x="11115" y="5330"/>
                  <a:pt x="11389" y="5330"/>
                </a:cubicBezTo>
                <a:cubicBezTo>
                  <a:pt x="11663" y="5330"/>
                  <a:pt x="11862" y="5125"/>
                  <a:pt x="11862" y="4844"/>
                </a:cubicBezTo>
                <a:lnTo>
                  <a:pt x="11861" y="4844"/>
                </a:lnTo>
                <a:close/>
              </a:path>
              <a:path w="27800" h="6700">
                <a:moveTo>
                  <a:pt x="12526" y="4062"/>
                </a:moveTo>
                <a:lnTo>
                  <a:pt x="12881" y="4062"/>
                </a:lnTo>
                <a:lnTo>
                  <a:pt x="12881" y="4238"/>
                </a:lnTo>
                <a:lnTo>
                  <a:pt x="12908" y="4238"/>
                </a:lnTo>
                <a:cubicBezTo>
                  <a:pt x="12950" y="4170"/>
                  <a:pt x="13010" y="4114"/>
                  <a:pt x="13080" y="4076"/>
                </a:cubicBezTo>
                <a:cubicBezTo>
                  <a:pt x="13151" y="4039"/>
                  <a:pt x="13231" y="4020"/>
                  <a:pt x="13312" y="4023"/>
                </a:cubicBezTo>
                <a:cubicBezTo>
                  <a:pt x="13528" y="4023"/>
                  <a:pt x="13678" y="4128"/>
                  <a:pt x="13760" y="4277"/>
                </a:cubicBezTo>
                <a:lnTo>
                  <a:pt x="13787" y="4277"/>
                </a:lnTo>
                <a:cubicBezTo>
                  <a:pt x="13877" y="4122"/>
                  <a:pt x="14034" y="4023"/>
                  <a:pt x="14250" y="4023"/>
                </a:cubicBezTo>
                <a:cubicBezTo>
                  <a:pt x="14587" y="4023"/>
                  <a:pt x="14819" y="4268"/>
                  <a:pt x="14819" y="4587"/>
                </a:cubicBezTo>
                <a:lnTo>
                  <a:pt x="14819" y="5626"/>
                </a:lnTo>
                <a:lnTo>
                  <a:pt x="14460" y="5626"/>
                </a:lnTo>
                <a:lnTo>
                  <a:pt x="14460" y="4704"/>
                </a:lnTo>
                <a:cubicBezTo>
                  <a:pt x="14460" y="4474"/>
                  <a:pt x="14340" y="4358"/>
                  <a:pt x="14166" y="4358"/>
                </a:cubicBezTo>
                <a:cubicBezTo>
                  <a:pt x="13991" y="4358"/>
                  <a:pt x="13850" y="4480"/>
                  <a:pt x="13850" y="4704"/>
                </a:cubicBezTo>
                <a:lnTo>
                  <a:pt x="13850" y="5626"/>
                </a:lnTo>
                <a:lnTo>
                  <a:pt x="13494" y="5626"/>
                </a:lnTo>
                <a:lnTo>
                  <a:pt x="13494" y="4662"/>
                </a:lnTo>
                <a:cubicBezTo>
                  <a:pt x="13494" y="4470"/>
                  <a:pt x="13362" y="4358"/>
                  <a:pt x="13193" y="4358"/>
                </a:cubicBezTo>
                <a:cubicBezTo>
                  <a:pt x="13025" y="4358"/>
                  <a:pt x="12880" y="4492"/>
                  <a:pt x="12880" y="4698"/>
                </a:cubicBezTo>
                <a:lnTo>
                  <a:pt x="12880" y="5627"/>
                </a:lnTo>
                <a:lnTo>
                  <a:pt x="12525" y="5627"/>
                </a:lnTo>
                <a:lnTo>
                  <a:pt x="12526" y="4062"/>
                </a:lnTo>
                <a:close/>
              </a:path>
              <a:path w="27800" h="6700">
                <a:moveTo>
                  <a:pt x="15186" y="4062"/>
                </a:moveTo>
                <a:lnTo>
                  <a:pt x="15541" y="4062"/>
                </a:lnTo>
                <a:lnTo>
                  <a:pt x="15541" y="4238"/>
                </a:lnTo>
                <a:lnTo>
                  <a:pt x="15568" y="4238"/>
                </a:lnTo>
                <a:cubicBezTo>
                  <a:pt x="15631" y="4131"/>
                  <a:pt x="15763" y="4023"/>
                  <a:pt x="15971" y="4023"/>
                </a:cubicBezTo>
                <a:cubicBezTo>
                  <a:pt x="16188" y="4023"/>
                  <a:pt x="16338" y="4128"/>
                  <a:pt x="16419" y="4277"/>
                </a:cubicBezTo>
                <a:lnTo>
                  <a:pt x="16446" y="4277"/>
                </a:lnTo>
                <a:cubicBezTo>
                  <a:pt x="16537" y="4122"/>
                  <a:pt x="16693" y="4023"/>
                  <a:pt x="16910" y="4023"/>
                </a:cubicBezTo>
                <a:cubicBezTo>
                  <a:pt x="17247" y="4023"/>
                  <a:pt x="17478" y="4268"/>
                  <a:pt x="17478" y="4587"/>
                </a:cubicBezTo>
                <a:lnTo>
                  <a:pt x="17478" y="5626"/>
                </a:lnTo>
                <a:lnTo>
                  <a:pt x="17120" y="5626"/>
                </a:lnTo>
                <a:lnTo>
                  <a:pt x="17120" y="4704"/>
                </a:lnTo>
                <a:cubicBezTo>
                  <a:pt x="17120" y="4474"/>
                  <a:pt x="17000" y="4358"/>
                  <a:pt x="16825" y="4358"/>
                </a:cubicBezTo>
                <a:cubicBezTo>
                  <a:pt x="16651" y="4358"/>
                  <a:pt x="16510" y="4480"/>
                  <a:pt x="16510" y="4704"/>
                </a:cubicBezTo>
                <a:lnTo>
                  <a:pt x="16510" y="5626"/>
                </a:lnTo>
                <a:lnTo>
                  <a:pt x="16154" y="5626"/>
                </a:lnTo>
                <a:lnTo>
                  <a:pt x="16154" y="4662"/>
                </a:lnTo>
                <a:cubicBezTo>
                  <a:pt x="16154" y="4470"/>
                  <a:pt x="16022" y="4358"/>
                  <a:pt x="15854" y="4358"/>
                </a:cubicBezTo>
                <a:cubicBezTo>
                  <a:pt x="15685" y="4358"/>
                  <a:pt x="15541" y="4492"/>
                  <a:pt x="15541" y="4698"/>
                </a:cubicBezTo>
                <a:lnTo>
                  <a:pt x="15541" y="5627"/>
                </a:lnTo>
                <a:lnTo>
                  <a:pt x="15186" y="5627"/>
                </a:lnTo>
                <a:lnTo>
                  <a:pt x="15186" y="4062"/>
                </a:lnTo>
                <a:close/>
              </a:path>
              <a:path w="27800" h="6700">
                <a:moveTo>
                  <a:pt x="17754" y="4844"/>
                </a:moveTo>
                <a:cubicBezTo>
                  <a:pt x="17754" y="4379"/>
                  <a:pt x="18103" y="4023"/>
                  <a:pt x="18587" y="4023"/>
                </a:cubicBezTo>
                <a:cubicBezTo>
                  <a:pt x="19072" y="4023"/>
                  <a:pt x="19418" y="4379"/>
                  <a:pt x="19418" y="4844"/>
                </a:cubicBezTo>
                <a:cubicBezTo>
                  <a:pt x="19418" y="5309"/>
                  <a:pt x="19069" y="5665"/>
                  <a:pt x="18584" y="5665"/>
                </a:cubicBezTo>
                <a:cubicBezTo>
                  <a:pt x="18100" y="5665"/>
                  <a:pt x="17754" y="5313"/>
                  <a:pt x="17754" y="4844"/>
                </a:cubicBezTo>
                <a:close/>
                <a:moveTo>
                  <a:pt x="19057" y="4844"/>
                </a:moveTo>
                <a:cubicBezTo>
                  <a:pt x="19057" y="4567"/>
                  <a:pt x="18861" y="4358"/>
                  <a:pt x="18584" y="4358"/>
                </a:cubicBezTo>
                <a:cubicBezTo>
                  <a:pt x="18308" y="4358"/>
                  <a:pt x="18115" y="4567"/>
                  <a:pt x="18115" y="4844"/>
                </a:cubicBezTo>
                <a:cubicBezTo>
                  <a:pt x="18115" y="5128"/>
                  <a:pt x="18311" y="5330"/>
                  <a:pt x="18584" y="5330"/>
                </a:cubicBezTo>
                <a:cubicBezTo>
                  <a:pt x="18858" y="5330"/>
                  <a:pt x="19057" y="5125"/>
                  <a:pt x="19057" y="4844"/>
                </a:cubicBezTo>
                <a:close/>
              </a:path>
              <a:path w="27800" h="6700">
                <a:moveTo>
                  <a:pt x="19621" y="4844"/>
                </a:moveTo>
                <a:cubicBezTo>
                  <a:pt x="19621" y="4379"/>
                  <a:pt x="19925" y="4023"/>
                  <a:pt x="20349" y="4023"/>
                </a:cubicBezTo>
                <a:cubicBezTo>
                  <a:pt x="20443" y="4020"/>
                  <a:pt x="20537" y="4040"/>
                  <a:pt x="20622" y="4082"/>
                </a:cubicBezTo>
                <a:cubicBezTo>
                  <a:pt x="20706" y="4124"/>
                  <a:pt x="20779" y="4186"/>
                  <a:pt x="20833" y="4262"/>
                </a:cubicBezTo>
                <a:lnTo>
                  <a:pt x="20860" y="4262"/>
                </a:lnTo>
                <a:lnTo>
                  <a:pt x="20860" y="3388"/>
                </a:lnTo>
                <a:lnTo>
                  <a:pt x="21216" y="3388"/>
                </a:lnTo>
                <a:lnTo>
                  <a:pt x="21216" y="5626"/>
                </a:lnTo>
                <a:lnTo>
                  <a:pt x="20867" y="5626"/>
                </a:lnTo>
                <a:lnTo>
                  <a:pt x="20867" y="5441"/>
                </a:lnTo>
                <a:lnTo>
                  <a:pt x="20840" y="5441"/>
                </a:lnTo>
                <a:cubicBezTo>
                  <a:pt x="20786" y="5513"/>
                  <a:pt x="20714" y="5571"/>
                  <a:pt x="20633" y="5610"/>
                </a:cubicBezTo>
                <a:cubicBezTo>
                  <a:pt x="20551" y="5649"/>
                  <a:pt x="20461" y="5668"/>
                  <a:pt x="20370" y="5665"/>
                </a:cubicBezTo>
                <a:cubicBezTo>
                  <a:pt x="19946" y="5665"/>
                  <a:pt x="19621" y="5319"/>
                  <a:pt x="19621" y="4844"/>
                </a:cubicBezTo>
                <a:close/>
                <a:moveTo>
                  <a:pt x="20869" y="4847"/>
                </a:moveTo>
                <a:cubicBezTo>
                  <a:pt x="20869" y="4537"/>
                  <a:pt x="20668" y="4355"/>
                  <a:pt x="20424" y="4355"/>
                </a:cubicBezTo>
                <a:cubicBezTo>
                  <a:pt x="20171" y="4355"/>
                  <a:pt x="19979" y="4558"/>
                  <a:pt x="19979" y="4847"/>
                </a:cubicBezTo>
                <a:cubicBezTo>
                  <a:pt x="19979" y="5142"/>
                  <a:pt x="20180" y="5337"/>
                  <a:pt x="20427" y="5337"/>
                </a:cubicBezTo>
                <a:cubicBezTo>
                  <a:pt x="20695" y="5337"/>
                  <a:pt x="20869" y="5113"/>
                  <a:pt x="20869" y="4847"/>
                </a:cubicBezTo>
                <a:close/>
              </a:path>
              <a:path w="27800" h="6700">
                <a:moveTo>
                  <a:pt x="21780" y="4373"/>
                </a:moveTo>
                <a:lnTo>
                  <a:pt x="21503" y="4373"/>
                </a:lnTo>
                <a:lnTo>
                  <a:pt x="21503" y="4062"/>
                </a:lnTo>
                <a:lnTo>
                  <a:pt x="22135" y="4062"/>
                </a:lnTo>
                <a:lnTo>
                  <a:pt x="22135" y="5626"/>
                </a:lnTo>
                <a:lnTo>
                  <a:pt x="21780" y="5626"/>
                </a:lnTo>
                <a:lnTo>
                  <a:pt x="21780" y="4373"/>
                </a:lnTo>
                <a:close/>
                <a:moveTo>
                  <a:pt x="21735" y="3600"/>
                </a:moveTo>
                <a:cubicBezTo>
                  <a:pt x="21734" y="3555"/>
                  <a:pt x="21747" y="3512"/>
                  <a:pt x="21771" y="3474"/>
                </a:cubicBezTo>
                <a:cubicBezTo>
                  <a:pt x="21796" y="3437"/>
                  <a:pt x="21831" y="3408"/>
                  <a:pt x="21872" y="3390"/>
                </a:cubicBezTo>
                <a:cubicBezTo>
                  <a:pt x="21913" y="3373"/>
                  <a:pt x="21959" y="3368"/>
                  <a:pt x="22003" y="3376"/>
                </a:cubicBezTo>
                <a:cubicBezTo>
                  <a:pt x="22047" y="3384"/>
                  <a:pt x="22088" y="3406"/>
                  <a:pt x="22120" y="3437"/>
                </a:cubicBezTo>
                <a:cubicBezTo>
                  <a:pt x="22151" y="3468"/>
                  <a:pt x="22173" y="3508"/>
                  <a:pt x="22182" y="3552"/>
                </a:cubicBezTo>
                <a:cubicBezTo>
                  <a:pt x="22191" y="3595"/>
                  <a:pt x="22187" y="3640"/>
                  <a:pt x="22170" y="3682"/>
                </a:cubicBezTo>
                <a:cubicBezTo>
                  <a:pt x="22153" y="3723"/>
                  <a:pt x="22124" y="3758"/>
                  <a:pt x="22087" y="3783"/>
                </a:cubicBezTo>
                <a:cubicBezTo>
                  <a:pt x="22050" y="3807"/>
                  <a:pt x="22006" y="3821"/>
                  <a:pt x="21961" y="3821"/>
                </a:cubicBezTo>
                <a:cubicBezTo>
                  <a:pt x="21931" y="3822"/>
                  <a:pt x="21902" y="3817"/>
                  <a:pt x="21874" y="3806"/>
                </a:cubicBezTo>
                <a:cubicBezTo>
                  <a:pt x="21846" y="3795"/>
                  <a:pt x="21821" y="3779"/>
                  <a:pt x="21800" y="3758"/>
                </a:cubicBezTo>
                <a:cubicBezTo>
                  <a:pt x="21779" y="3738"/>
                  <a:pt x="21762" y="3713"/>
                  <a:pt x="21751" y="3686"/>
                </a:cubicBezTo>
                <a:cubicBezTo>
                  <a:pt x="21740" y="3658"/>
                  <a:pt x="21734" y="3629"/>
                  <a:pt x="21735" y="3600"/>
                </a:cubicBezTo>
                <a:close/>
              </a:path>
              <a:path w="27800" h="6700">
                <a:moveTo>
                  <a:pt x="22721" y="5156"/>
                </a:moveTo>
                <a:lnTo>
                  <a:pt x="22721" y="4372"/>
                </a:lnTo>
                <a:lnTo>
                  <a:pt x="22448" y="4372"/>
                </a:lnTo>
                <a:lnTo>
                  <a:pt x="22448" y="4062"/>
                </a:lnTo>
                <a:lnTo>
                  <a:pt x="22743" y="4062"/>
                </a:lnTo>
                <a:lnTo>
                  <a:pt x="22743" y="3623"/>
                </a:lnTo>
                <a:lnTo>
                  <a:pt x="23080" y="3623"/>
                </a:lnTo>
                <a:lnTo>
                  <a:pt x="23080" y="4062"/>
                </a:lnTo>
                <a:lnTo>
                  <a:pt x="23525" y="4062"/>
                </a:lnTo>
                <a:lnTo>
                  <a:pt x="23525" y="4372"/>
                </a:lnTo>
                <a:lnTo>
                  <a:pt x="23080" y="4372"/>
                </a:lnTo>
                <a:lnTo>
                  <a:pt x="23080" y="5154"/>
                </a:lnTo>
                <a:cubicBezTo>
                  <a:pt x="23080" y="5264"/>
                  <a:pt x="23125" y="5312"/>
                  <a:pt x="23233" y="5312"/>
                </a:cubicBezTo>
                <a:lnTo>
                  <a:pt x="23507" y="5312"/>
                </a:lnTo>
                <a:lnTo>
                  <a:pt x="23507" y="5625"/>
                </a:lnTo>
                <a:lnTo>
                  <a:pt x="23231" y="5625"/>
                </a:lnTo>
                <a:cubicBezTo>
                  <a:pt x="22923" y="5625"/>
                  <a:pt x="22721" y="5488"/>
                  <a:pt x="22721" y="5156"/>
                </a:cubicBezTo>
                <a:close/>
              </a:path>
              <a:path w="27800" h="6700">
                <a:moveTo>
                  <a:pt x="24001" y="4373"/>
                </a:moveTo>
                <a:lnTo>
                  <a:pt x="23724" y="4373"/>
                </a:lnTo>
                <a:lnTo>
                  <a:pt x="23724" y="4062"/>
                </a:lnTo>
                <a:lnTo>
                  <a:pt x="24356" y="4062"/>
                </a:lnTo>
                <a:lnTo>
                  <a:pt x="24356" y="5626"/>
                </a:lnTo>
                <a:lnTo>
                  <a:pt x="24000" y="5626"/>
                </a:lnTo>
                <a:lnTo>
                  <a:pt x="24001" y="4373"/>
                </a:lnTo>
                <a:close/>
                <a:moveTo>
                  <a:pt x="23955" y="3600"/>
                </a:moveTo>
                <a:cubicBezTo>
                  <a:pt x="23955" y="3555"/>
                  <a:pt x="23968" y="3512"/>
                  <a:pt x="23992" y="3474"/>
                </a:cubicBezTo>
                <a:cubicBezTo>
                  <a:pt x="24016" y="3437"/>
                  <a:pt x="24052" y="3408"/>
                  <a:pt x="24093" y="3390"/>
                </a:cubicBezTo>
                <a:cubicBezTo>
                  <a:pt x="24134" y="3373"/>
                  <a:pt x="24180" y="3368"/>
                  <a:pt x="24224" y="3376"/>
                </a:cubicBezTo>
                <a:cubicBezTo>
                  <a:pt x="24268" y="3384"/>
                  <a:pt x="24308" y="3406"/>
                  <a:pt x="24340" y="3437"/>
                </a:cubicBezTo>
                <a:cubicBezTo>
                  <a:pt x="24372" y="3468"/>
                  <a:pt x="24394" y="3508"/>
                  <a:pt x="24403" y="3552"/>
                </a:cubicBezTo>
                <a:cubicBezTo>
                  <a:pt x="24412" y="3595"/>
                  <a:pt x="24408" y="3640"/>
                  <a:pt x="24391" y="3682"/>
                </a:cubicBezTo>
                <a:cubicBezTo>
                  <a:pt x="24374" y="3723"/>
                  <a:pt x="24345" y="3758"/>
                  <a:pt x="24307" y="3783"/>
                </a:cubicBezTo>
                <a:cubicBezTo>
                  <a:pt x="24270" y="3807"/>
                  <a:pt x="24226" y="3821"/>
                  <a:pt x="24182" y="3821"/>
                </a:cubicBezTo>
                <a:cubicBezTo>
                  <a:pt x="24152" y="3822"/>
                  <a:pt x="24122" y="3817"/>
                  <a:pt x="24094" y="3806"/>
                </a:cubicBezTo>
                <a:cubicBezTo>
                  <a:pt x="24067" y="3795"/>
                  <a:pt x="24042" y="3779"/>
                  <a:pt x="24020" y="3758"/>
                </a:cubicBezTo>
                <a:cubicBezTo>
                  <a:pt x="23999" y="3738"/>
                  <a:pt x="23983" y="3713"/>
                  <a:pt x="23971" y="3686"/>
                </a:cubicBezTo>
                <a:cubicBezTo>
                  <a:pt x="23960" y="3658"/>
                  <a:pt x="23955" y="3629"/>
                  <a:pt x="23955" y="3600"/>
                </a:cubicBezTo>
                <a:close/>
              </a:path>
              <a:path w="27800" h="6700">
                <a:moveTo>
                  <a:pt x="24690" y="4847"/>
                </a:moveTo>
                <a:cubicBezTo>
                  <a:pt x="24690" y="4355"/>
                  <a:pt x="25054" y="4023"/>
                  <a:pt x="25479" y="4023"/>
                </a:cubicBezTo>
                <a:cubicBezTo>
                  <a:pt x="25960" y="4023"/>
                  <a:pt x="26254" y="4370"/>
                  <a:pt x="26254" y="4835"/>
                </a:cubicBezTo>
                <a:lnTo>
                  <a:pt x="26254" y="4932"/>
                </a:lnTo>
                <a:lnTo>
                  <a:pt x="25059" y="4932"/>
                </a:lnTo>
                <a:cubicBezTo>
                  <a:pt x="25062" y="5195"/>
                  <a:pt x="25233" y="5362"/>
                  <a:pt x="25492" y="5362"/>
                </a:cubicBezTo>
                <a:cubicBezTo>
                  <a:pt x="25667" y="5362"/>
                  <a:pt x="25832" y="5272"/>
                  <a:pt x="25889" y="5100"/>
                </a:cubicBezTo>
                <a:lnTo>
                  <a:pt x="26214" y="5177"/>
                </a:lnTo>
                <a:cubicBezTo>
                  <a:pt x="26112" y="5502"/>
                  <a:pt x="25823" y="5664"/>
                  <a:pt x="25495" y="5664"/>
                </a:cubicBezTo>
                <a:cubicBezTo>
                  <a:pt x="25012" y="5665"/>
                  <a:pt x="24690" y="5324"/>
                  <a:pt x="24690" y="4847"/>
                </a:cubicBezTo>
                <a:close/>
                <a:moveTo>
                  <a:pt x="25891" y="4676"/>
                </a:moveTo>
                <a:cubicBezTo>
                  <a:pt x="25873" y="4464"/>
                  <a:pt x="25695" y="4330"/>
                  <a:pt x="25479" y="4330"/>
                </a:cubicBezTo>
                <a:cubicBezTo>
                  <a:pt x="25253" y="4330"/>
                  <a:pt x="25081" y="4488"/>
                  <a:pt x="25059" y="4676"/>
                </a:cubicBezTo>
                <a:lnTo>
                  <a:pt x="25891" y="4676"/>
                </a:lnTo>
                <a:close/>
              </a:path>
              <a:path w="27800" h="6700">
                <a:moveTo>
                  <a:pt x="26431" y="5181"/>
                </a:moveTo>
                <a:lnTo>
                  <a:pt x="26769" y="5107"/>
                </a:lnTo>
                <a:cubicBezTo>
                  <a:pt x="26801" y="5271"/>
                  <a:pt x="26916" y="5348"/>
                  <a:pt x="27082" y="5348"/>
                </a:cubicBezTo>
                <a:cubicBezTo>
                  <a:pt x="27253" y="5348"/>
                  <a:pt x="27343" y="5284"/>
                  <a:pt x="27343" y="5181"/>
                </a:cubicBezTo>
                <a:cubicBezTo>
                  <a:pt x="27343" y="4865"/>
                  <a:pt x="26489" y="5131"/>
                  <a:pt x="26489" y="4495"/>
                </a:cubicBezTo>
                <a:cubicBezTo>
                  <a:pt x="26489" y="4229"/>
                  <a:pt x="26712" y="4023"/>
                  <a:pt x="27070" y="4023"/>
                </a:cubicBezTo>
                <a:cubicBezTo>
                  <a:pt x="27374" y="4023"/>
                  <a:pt x="27612" y="4176"/>
                  <a:pt x="27669" y="4456"/>
                </a:cubicBezTo>
                <a:lnTo>
                  <a:pt x="27353" y="4543"/>
                </a:lnTo>
                <a:cubicBezTo>
                  <a:pt x="27323" y="4405"/>
                  <a:pt x="27221" y="4343"/>
                  <a:pt x="27070" y="4343"/>
                </a:cubicBezTo>
                <a:cubicBezTo>
                  <a:pt x="26920" y="4343"/>
                  <a:pt x="26830" y="4407"/>
                  <a:pt x="26830" y="4501"/>
                </a:cubicBezTo>
                <a:cubicBezTo>
                  <a:pt x="26830" y="4793"/>
                  <a:pt x="27708" y="4519"/>
                  <a:pt x="27708" y="5149"/>
                </a:cubicBezTo>
                <a:cubicBezTo>
                  <a:pt x="27708" y="5456"/>
                  <a:pt x="27462" y="5665"/>
                  <a:pt x="27073" y="5665"/>
                </a:cubicBezTo>
                <a:cubicBezTo>
                  <a:pt x="26729" y="5665"/>
                  <a:pt x="26473" y="5501"/>
                  <a:pt x="26431" y="5181"/>
                </a:cubicBezTo>
                <a:close/>
              </a:path>
              <a:path w="27800" h="6700">
                <a:moveTo>
                  <a:pt x="3344" y="2294"/>
                </a:moveTo>
                <a:lnTo>
                  <a:pt x="3344" y="32"/>
                </a:lnTo>
                <a:lnTo>
                  <a:pt x="0" y="32"/>
                </a:lnTo>
                <a:lnTo>
                  <a:pt x="0" y="365"/>
                </a:lnTo>
                <a:cubicBezTo>
                  <a:pt x="798" y="365"/>
                  <a:pt x="1563" y="679"/>
                  <a:pt x="2128" y="1239"/>
                </a:cubicBezTo>
                <a:cubicBezTo>
                  <a:pt x="2692" y="1799"/>
                  <a:pt x="3009" y="2558"/>
                  <a:pt x="3009" y="3350"/>
                </a:cubicBezTo>
                <a:cubicBezTo>
                  <a:pt x="3009" y="4141"/>
                  <a:pt x="2692" y="4901"/>
                  <a:pt x="2128" y="5460"/>
                </a:cubicBezTo>
                <a:cubicBezTo>
                  <a:pt x="1563" y="6020"/>
                  <a:pt x="798" y="6335"/>
                  <a:pt x="0" y="6335"/>
                </a:cubicBezTo>
                <a:lnTo>
                  <a:pt x="0" y="6655"/>
                </a:lnTo>
                <a:lnTo>
                  <a:pt x="3344" y="6655"/>
                </a:lnTo>
                <a:lnTo>
                  <a:pt x="3344" y="4405"/>
                </a:lnTo>
                <a:cubicBezTo>
                  <a:pt x="3567" y="5073"/>
                  <a:pt x="3997" y="5654"/>
                  <a:pt x="4573" y="6066"/>
                </a:cubicBezTo>
                <a:cubicBezTo>
                  <a:pt x="5148" y="6478"/>
                  <a:pt x="5840" y="6700"/>
                  <a:pt x="6549" y="6700"/>
                </a:cubicBezTo>
                <a:lnTo>
                  <a:pt x="6549" y="0"/>
                </a:lnTo>
                <a:cubicBezTo>
                  <a:pt x="5840" y="0"/>
                  <a:pt x="5148" y="222"/>
                  <a:pt x="4573" y="634"/>
                </a:cubicBezTo>
                <a:cubicBezTo>
                  <a:pt x="3997" y="1045"/>
                  <a:pt x="3567" y="1627"/>
                  <a:pt x="3344" y="2294"/>
                </a:cubicBezTo>
                <a:close/>
              </a:path>
            </a:pathLst>
          </a:custGeom>
          <a:solidFill>
            <a:srgbClr val="FFFFFF"/>
          </a:solidFill>
        </p:spPr>
        <p:txBody>
          <a:bodyPr/>
          <a:lstStyle/>
          <a:p>
            <a:endParaRPr lang="en-GB"/>
          </a:p>
        </p:txBody>
      </p:sp>
      <p:sp>
        <p:nvSpPr>
          <p:cNvPr id="21" name="Legal notice header"/>
          <p:cNvSpPr txBox="1"/>
          <p:nvPr userDrawn="1"/>
        </p:nvSpPr>
        <p:spPr>
          <a:xfrm>
            <a:off x="171450" y="5416550"/>
            <a:ext cx="11849100" cy="190500"/>
          </a:xfrm>
          <a:prstGeom prst="rect">
            <a:avLst/>
          </a:prstGeom>
          <a:noFill/>
        </p:spPr>
        <p:txBody>
          <a:bodyPr wrap="square" lIns="0" tIns="0" rIns="0" bIns="0" anchor="t">
            <a:noAutofit/>
          </a:bodyPr>
          <a:lstStyle/>
          <a:p>
            <a:pPr marL="0" indent="0" algn="l">
              <a:lnSpc>
                <a:spcPct val="100000"/>
              </a:lnSpc>
              <a:buNone/>
              <a:defRPr/>
            </a:pPr>
            <a:r>
              <a:rPr lang="en-GB" sz="1000" cap="all" spc="30">
                <a:solidFill>
                  <a:srgbClr val="FFFFFF">
                    <a:alpha val="50000"/>
                  </a:srgbClr>
                </a:solidFill>
                <a:latin typeface="DC Archia"/>
              </a:rPr>
              <a:t>Legal notice</a:t>
            </a:r>
            <a:endParaRPr lang="en-GB"/>
          </a:p>
        </p:txBody>
      </p:sp>
      <p:sp>
        <p:nvSpPr>
          <p:cNvPr id="22" name="Disclaimer body"/>
          <p:cNvSpPr txBox="1"/>
          <p:nvPr userDrawn="1"/>
        </p:nvSpPr>
        <p:spPr>
          <a:xfrm>
            <a:off x="171450" y="5632450"/>
            <a:ext cx="11849100" cy="1054100"/>
          </a:xfrm>
          <a:prstGeom prst="rect">
            <a:avLst/>
          </a:prstGeom>
          <a:noFill/>
        </p:spPr>
        <p:txBody>
          <a:bodyPr wrap="square" lIns="0" tIns="0" rIns="0" bIns="0" anchor="t">
            <a:noAutofit/>
          </a:bodyPr>
          <a:lstStyle/>
          <a:p>
            <a:pPr marL="0" indent="0" algn="l">
              <a:lnSpc>
                <a:spcPct val="140000"/>
              </a:lnSpc>
              <a:buNone/>
              <a:defRPr/>
            </a:pPr>
            <a:r>
              <a:rPr lang="en-GB" sz="700">
                <a:solidFill>
                  <a:srgbClr val="FFFFFF">
                    <a:alpha val="50000"/>
                  </a:srgbClr>
                </a:solidFill>
                <a:latin typeface="Aspekta"/>
              </a:rPr>
              <a:t>The contents of this publication are for general information and illustrative purposes only and are used at the reader's own risk. Danske Commodities uses all reasonable endeavours to ensure the accuracy of the information. However, Danske Commodities does not guarantee or warrant the accuracy, completeness, factual correctness, or reliability of any information in this publication and does not accept liability for errors, omissions, inaccuracies, or typographical flaws. The views and opinions expressed in this publication are not necessarily those of Danske Commodities. © Danske Commodities A/S. All rights reserved. Without limiting rights under copyright, no part of this document may be reproduced, stored in, or introduced into a retrieval system, or transmitted in any form, by any means (electronic, mechanical, photocopying, recording, or otherwise), or for any purpose without the express written permission of Danske Commodities A/S. Danske Commodities, Danske Commodities A/S and the Danske Commodities logo are either registered trademarks or trademarks of Danske Commodities A/S in Denmark and/or other countries. Refer to www.danskecommodities.com. Other trademarks referred to in this document are the property of their respective owners.</a:t>
            </a:r>
            <a:endParaRPr lang="en-GB"/>
          </a:p>
        </p:txBody>
      </p:sp>
    </p:spTree>
    <p:extLst>
      <p:ext uri="{BB962C8B-B14F-4D97-AF65-F5344CB8AC3E}">
        <p14:creationId xmlns:p14="http://schemas.microsoft.com/office/powerpoint/2010/main" val="7318365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17-09-2026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customXml" Target="../../customXml/item1.xml"/><Relationship Id="rId1" Type="http://schemas.openxmlformats.org/officeDocument/2006/relationships/customXml" Target="../../customXml/item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1325880"/>
            <a:ext cx="10789920" cy="1477328"/>
          </a:xfrm>
          <a:prstGeom prst="rect">
            <a:avLst/>
          </a:prstGeom>
          <a:noFill/>
        </p:spPr>
        <p:txBody>
          <a:bodyPr wrap="square" lIns="91440" tIns="45720" rIns="91440" bIns="45720" anchor="t">
            <a:spAutoFit/>
          </a:bodyPr>
          <a:lstStyle/>
          <a:p>
            <a:pPr>
              <a:defRPr sz="3000" b="1">
                <a:solidFill>
                  <a:srgbClr val="FFFFFF"/>
                </a:solidFill>
                <a:latin typeface="Aptos"/>
              </a:defRPr>
            </a:pPr>
            <a:r>
              <a:rPr dirty="0"/>
              <a:t>Experiences and Challenges in Financing Renewable Energy </a:t>
            </a:r>
            <a:r>
              <a:rPr lang="en-US" dirty="0"/>
              <a:t>and Battery</a:t>
            </a:r>
            <a:r>
              <a:rPr dirty="0"/>
              <a:t> Energy Storage System (BESS) Projects in North Macedonia</a:t>
            </a:r>
          </a:p>
        </p:txBody>
      </p:sp>
      <p:sp>
        <p:nvSpPr>
          <p:cNvPr id="4" name="TextBox 3"/>
          <p:cNvSpPr txBox="1"/>
          <p:nvPr/>
        </p:nvSpPr>
        <p:spPr>
          <a:xfrm>
            <a:off x="713232" y="3154680"/>
            <a:ext cx="10332720" cy="411480"/>
          </a:xfrm>
          <a:prstGeom prst="rect">
            <a:avLst/>
          </a:prstGeom>
          <a:noFill/>
        </p:spPr>
        <p:txBody>
          <a:bodyPr wrap="square">
            <a:spAutoFit/>
          </a:bodyPr>
          <a:lstStyle/>
          <a:p>
            <a:pPr algn="l">
              <a:defRPr sz="1700" b="0">
                <a:solidFill>
                  <a:srgbClr val="DDE8F0"/>
                </a:solidFill>
                <a:latin typeface="Aptos"/>
              </a:defRPr>
            </a:pPr>
            <a:r>
              <a:t>Market experience • Financing barriers • BESS bankability • Recommendations</a:t>
            </a:r>
          </a:p>
        </p:txBody>
      </p:sp>
      <p:sp>
        <p:nvSpPr>
          <p:cNvPr id="5" name="TextBox 4"/>
          <p:cNvSpPr txBox="1"/>
          <p:nvPr/>
        </p:nvSpPr>
        <p:spPr>
          <a:xfrm>
            <a:off x="713232" y="3675887"/>
            <a:ext cx="2743200" cy="274320"/>
          </a:xfrm>
          <a:prstGeom prst="rect">
            <a:avLst/>
          </a:prstGeom>
          <a:noFill/>
        </p:spPr>
        <p:txBody>
          <a:bodyPr wrap="square">
            <a:spAutoFit/>
          </a:bodyPr>
          <a:lstStyle/>
          <a:p>
            <a:pPr algn="l">
              <a:defRPr sz="1100" b="0">
                <a:solidFill>
                  <a:srgbClr val="AEC3D2"/>
                </a:solidFill>
                <a:latin typeface="Aptos"/>
              </a:defRPr>
            </a:pPr>
            <a:r>
              <a:t>September 2026</a:t>
            </a:r>
          </a:p>
        </p:txBody>
      </p:sp>
      <p:sp>
        <p:nvSpPr>
          <p:cNvPr id="6" name="Rectangle 5"/>
          <p:cNvSpPr/>
          <p:nvPr/>
        </p:nvSpPr>
        <p:spPr>
          <a:xfrm>
            <a:off x="9144000" y="4709159"/>
            <a:ext cx="256032" cy="594360"/>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Rectangle 6"/>
          <p:cNvSpPr/>
          <p:nvPr/>
        </p:nvSpPr>
        <p:spPr>
          <a:xfrm>
            <a:off x="9646920" y="4206240"/>
            <a:ext cx="256032" cy="1097280"/>
          </a:xfrm>
          <a:prstGeom prst="rect">
            <a:avLst/>
          </a:prstGeom>
          <a:solidFill>
            <a:srgbClr val="80B8D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Rectangle 7"/>
          <p:cNvSpPr/>
          <p:nvPr/>
        </p:nvSpPr>
        <p:spPr>
          <a:xfrm>
            <a:off x="10149840" y="3657600"/>
            <a:ext cx="256032" cy="1645920"/>
          </a:xfrm>
          <a:prstGeom prst="rect">
            <a:avLst/>
          </a:prstGeom>
          <a:solidFill>
            <a:srgbClr val="79BE9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Rectangle 8"/>
          <p:cNvSpPr/>
          <p:nvPr/>
        </p:nvSpPr>
        <p:spPr>
          <a:xfrm>
            <a:off x="10652760" y="3108960"/>
            <a:ext cx="256032" cy="2194560"/>
          </a:xfrm>
          <a:prstGeom prst="rect">
            <a:avLst/>
          </a:prstGeom>
          <a:solidFill>
            <a:srgbClr val="E1AF5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10" name="Picture 9">
            <a:extLst>
              <a:ext uri="{FF2B5EF4-FFF2-40B4-BE49-F238E27FC236}">
                <a16:creationId xmlns:a16="http://schemas.microsoft.com/office/drawing/2014/main" id="{36E24DBE-CDAD-6516-6211-564FEA483244}"/>
              </a:ext>
            </a:extLst>
          </p:cNvPr>
          <p:cNvPicPr>
            <a:picLocks noChangeAspect="1"/>
          </p:cNvPicPr>
          <p:nvPr/>
        </p:nvPicPr>
        <p:blipFill>
          <a:blip r:embed="rId2"/>
          <a:stretch>
            <a:fillRect/>
          </a:stretch>
        </p:blipFill>
        <p:spPr>
          <a:xfrm>
            <a:off x="143192" y="160020"/>
            <a:ext cx="1969135" cy="574040"/>
          </a:xfrm>
          <a:prstGeom prst="rect">
            <a:avLst/>
          </a:prstGeom>
        </p:spPr>
      </p:pic>
      <p:sp>
        <p:nvSpPr>
          <p:cNvPr id="11" name="TextBox 10">
            <a:extLst>
              <a:ext uri="{FF2B5EF4-FFF2-40B4-BE49-F238E27FC236}">
                <a16:creationId xmlns:a16="http://schemas.microsoft.com/office/drawing/2014/main" id="{80EBC7B7-4FFC-E261-A641-0B5746648589}"/>
              </a:ext>
            </a:extLst>
          </p:cNvPr>
          <p:cNvSpPr txBox="1"/>
          <p:nvPr/>
        </p:nvSpPr>
        <p:spPr>
          <a:xfrm>
            <a:off x="9645277" y="76924"/>
            <a:ext cx="2669490" cy="5078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GB" sz="900" dirty="0">
                <a:solidFill>
                  <a:schemeClr val="bg1"/>
                </a:solidFill>
                <a:ea typeface="Calibri"/>
                <a:cs typeface="Calibri"/>
              </a:rPr>
              <a:t>Viktor Delov </a:t>
            </a:r>
            <a:endParaRPr lang="en-US" sz="900" dirty="0">
              <a:solidFill>
                <a:schemeClr val="bg1"/>
              </a:solidFill>
            </a:endParaRPr>
          </a:p>
          <a:p>
            <a:r>
              <a:rPr lang="en-GB" sz="900" dirty="0">
                <a:solidFill>
                  <a:schemeClr val="bg1"/>
                </a:solidFill>
                <a:ea typeface="Calibri"/>
                <a:cs typeface="Calibri"/>
              </a:rPr>
              <a:t>Senior Regional Relationship Manager – Power Markets</a:t>
            </a:r>
            <a:endParaRPr lang="en-GB" sz="900" dirty="0">
              <a:solidFill>
                <a:schemeClr val="bg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Executive Summary</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325880"/>
            <a:ext cx="2011680" cy="274320"/>
          </a:xfrm>
          <a:prstGeom prst="rect">
            <a:avLst/>
          </a:prstGeom>
          <a:noFill/>
        </p:spPr>
        <p:txBody>
          <a:bodyPr wrap="square">
            <a:spAutoFit/>
          </a:bodyPr>
          <a:lstStyle/>
          <a:p>
            <a:pPr algn="l">
              <a:defRPr sz="1200" b="1">
                <a:solidFill>
                  <a:srgbClr val="4BB7B8"/>
                </a:solidFill>
                <a:latin typeface="Aptos"/>
              </a:defRPr>
            </a:pPr>
            <a:r>
              <a:t>RENEWABLES</a:t>
            </a:r>
          </a:p>
        </p:txBody>
      </p:sp>
      <p:sp>
        <p:nvSpPr>
          <p:cNvPr id="6" name="TextBox 5"/>
          <p:cNvSpPr txBox="1"/>
          <p:nvPr/>
        </p:nvSpPr>
        <p:spPr>
          <a:xfrm>
            <a:off x="777240" y="1691640"/>
            <a:ext cx="4846320" cy="1051560"/>
          </a:xfrm>
          <a:prstGeom prst="rect">
            <a:avLst/>
          </a:prstGeom>
          <a:noFill/>
        </p:spPr>
        <p:txBody>
          <a:bodyPr wrap="square">
            <a:spAutoFit/>
          </a:bodyPr>
          <a:lstStyle/>
          <a:p>
            <a:pPr algn="l">
              <a:defRPr sz="1700" b="0">
                <a:solidFill>
                  <a:srgbClr val="DDE8F0"/>
                </a:solidFill>
                <a:latin typeface="Aptos"/>
              </a:defRPr>
            </a:pPr>
            <a:r>
              <a:t>Strong deployment momentum, but financing remains constrained by market volatility, grid limitations, regulatory uncertainty and limited long-term revenue visibility.</a:t>
            </a:r>
          </a:p>
        </p:txBody>
      </p:sp>
      <p:sp>
        <p:nvSpPr>
          <p:cNvPr id="7" name="TextBox 6"/>
          <p:cNvSpPr txBox="1"/>
          <p:nvPr/>
        </p:nvSpPr>
        <p:spPr>
          <a:xfrm>
            <a:off x="6172200" y="1325880"/>
            <a:ext cx="2011680" cy="274320"/>
          </a:xfrm>
          <a:prstGeom prst="rect">
            <a:avLst/>
          </a:prstGeom>
          <a:noFill/>
        </p:spPr>
        <p:txBody>
          <a:bodyPr wrap="square">
            <a:spAutoFit/>
          </a:bodyPr>
          <a:lstStyle/>
          <a:p>
            <a:pPr algn="l">
              <a:defRPr sz="1200" b="1">
                <a:solidFill>
                  <a:srgbClr val="80B8D6"/>
                </a:solidFill>
                <a:latin typeface="Aptos"/>
              </a:defRPr>
            </a:pPr>
            <a:r>
              <a:t>BANKABILITY</a:t>
            </a:r>
          </a:p>
        </p:txBody>
      </p:sp>
      <p:sp>
        <p:nvSpPr>
          <p:cNvPr id="8" name="TextBox 7"/>
          <p:cNvSpPr txBox="1"/>
          <p:nvPr/>
        </p:nvSpPr>
        <p:spPr>
          <a:xfrm>
            <a:off x="6172200" y="1691640"/>
            <a:ext cx="4937760" cy="960120"/>
          </a:xfrm>
          <a:prstGeom prst="rect">
            <a:avLst/>
          </a:prstGeom>
          <a:noFill/>
        </p:spPr>
        <p:txBody>
          <a:bodyPr wrap="square">
            <a:spAutoFit/>
          </a:bodyPr>
          <a:lstStyle/>
          <a:p>
            <a:pPr algn="l">
              <a:defRPr sz="1700" b="0">
                <a:solidFill>
                  <a:srgbClr val="DDE8F0"/>
                </a:solidFill>
                <a:latin typeface="Aptos"/>
              </a:defRPr>
            </a:pPr>
            <a:r>
              <a:t>Projects become more financeable when sponsors are credible, grid connection is bankable and revenues are predictable.</a:t>
            </a:r>
          </a:p>
        </p:txBody>
      </p:sp>
      <p:sp>
        <p:nvSpPr>
          <p:cNvPr id="9" name="Rectangle 8"/>
          <p:cNvSpPr/>
          <p:nvPr/>
        </p:nvSpPr>
        <p:spPr>
          <a:xfrm>
            <a:off x="777240" y="3063240"/>
            <a:ext cx="1033272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77240" y="3383280"/>
            <a:ext cx="2011680" cy="274320"/>
          </a:xfrm>
          <a:prstGeom prst="rect">
            <a:avLst/>
          </a:prstGeom>
          <a:noFill/>
        </p:spPr>
        <p:txBody>
          <a:bodyPr wrap="square">
            <a:spAutoFit/>
          </a:bodyPr>
          <a:lstStyle/>
          <a:p>
            <a:pPr algn="l">
              <a:defRPr sz="1200" b="1">
                <a:solidFill>
                  <a:srgbClr val="E1AF5D"/>
                </a:solidFill>
                <a:latin typeface="Aptos"/>
              </a:defRPr>
            </a:pPr>
            <a:r>
              <a:t>BESS</a:t>
            </a:r>
          </a:p>
        </p:txBody>
      </p:sp>
      <p:sp>
        <p:nvSpPr>
          <p:cNvPr id="11" name="TextBox 10"/>
          <p:cNvSpPr txBox="1"/>
          <p:nvPr/>
        </p:nvSpPr>
        <p:spPr>
          <a:xfrm>
            <a:off x="777240" y="3749039"/>
            <a:ext cx="4846320" cy="1097280"/>
          </a:xfrm>
          <a:prstGeom prst="rect">
            <a:avLst/>
          </a:prstGeom>
          <a:noFill/>
        </p:spPr>
        <p:txBody>
          <a:bodyPr wrap="square">
            <a:spAutoFit/>
          </a:bodyPr>
          <a:lstStyle/>
          <a:p>
            <a:pPr algn="l">
              <a:defRPr sz="1700" b="0">
                <a:solidFill>
                  <a:srgbClr val="DDE8F0"/>
                </a:solidFill>
                <a:latin typeface="Aptos"/>
              </a:defRPr>
            </a:pPr>
            <a:r>
              <a:t>Storage is strategically important for flexibility, renewable integration and security of supply, but harder to finance because regulation and revenue models are still evolving.</a:t>
            </a:r>
          </a:p>
        </p:txBody>
      </p:sp>
      <p:sp>
        <p:nvSpPr>
          <p:cNvPr id="12" name="TextBox 11"/>
          <p:cNvSpPr txBox="1"/>
          <p:nvPr/>
        </p:nvSpPr>
        <p:spPr>
          <a:xfrm>
            <a:off x="6172200" y="3383280"/>
            <a:ext cx="2011680" cy="274320"/>
          </a:xfrm>
          <a:prstGeom prst="rect">
            <a:avLst/>
          </a:prstGeom>
          <a:noFill/>
        </p:spPr>
        <p:txBody>
          <a:bodyPr wrap="square">
            <a:spAutoFit/>
          </a:bodyPr>
          <a:lstStyle/>
          <a:p>
            <a:pPr algn="l">
              <a:defRPr sz="1200" b="1">
                <a:solidFill>
                  <a:srgbClr val="79BE90"/>
                </a:solidFill>
                <a:latin typeface="Aptos"/>
              </a:defRPr>
            </a:pPr>
            <a:r>
              <a:t>NEXT PHASE</a:t>
            </a:r>
          </a:p>
        </p:txBody>
      </p:sp>
      <p:sp>
        <p:nvSpPr>
          <p:cNvPr id="13" name="TextBox 12"/>
          <p:cNvSpPr txBox="1"/>
          <p:nvPr/>
        </p:nvSpPr>
        <p:spPr>
          <a:xfrm>
            <a:off x="6172200" y="3749039"/>
            <a:ext cx="4846320" cy="877163"/>
          </a:xfrm>
          <a:prstGeom prst="rect">
            <a:avLst/>
          </a:prstGeom>
          <a:noFill/>
        </p:spPr>
        <p:txBody>
          <a:bodyPr wrap="square">
            <a:spAutoFit/>
          </a:bodyPr>
          <a:lstStyle/>
          <a:p>
            <a:pPr algn="l">
              <a:defRPr sz="1700" b="0">
                <a:solidFill>
                  <a:srgbClr val="DDE8F0"/>
                </a:solidFill>
                <a:latin typeface="Aptos"/>
              </a:defRPr>
            </a:pPr>
            <a:r>
              <a:t>Bankable market rules, </a:t>
            </a:r>
            <a:r>
              <a:rPr err="1"/>
              <a:t>CfDs</a:t>
            </a:r>
            <a:r>
              <a:t> / long-term contracting, </a:t>
            </a:r>
            <a:r>
              <a:rPr lang="en-US"/>
              <a:t>permissions / </a:t>
            </a:r>
            <a:r>
              <a:t>grid investment, clear storage regulation and blended finance.</a:t>
            </a:r>
          </a:p>
        </p:txBody>
      </p:sp>
      <p:sp>
        <p:nvSpPr>
          <p:cNvPr id="14" name="TextBox 13"/>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16" name="Picture 15" descr="A blue background with white text&#10;&#10;AI-generated content may be incorrect.">
            <a:extLst>
              <a:ext uri="{FF2B5EF4-FFF2-40B4-BE49-F238E27FC236}">
                <a16:creationId xmlns:a16="http://schemas.microsoft.com/office/drawing/2014/main" id="{C2715072-146A-E0B5-BDB4-BDE913D3B890}"/>
              </a:ext>
            </a:extLst>
          </p:cNvPr>
          <p:cNvPicPr>
            <a:picLocks noChangeAspect="1"/>
          </p:cNvPicPr>
          <p:nvPr/>
        </p:nvPicPr>
        <p:blipFill>
          <a:blip r:embed="rId2"/>
          <a:stretch>
            <a:fillRect/>
          </a:stretch>
        </p:blipFill>
        <p:spPr>
          <a:xfrm>
            <a:off x="10116427" y="6177579"/>
            <a:ext cx="1969135" cy="57404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Why This Topic Matters</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10515600" cy="4983480"/>
          </a:xfrm>
          <a:prstGeom prst="rect">
            <a:avLst/>
          </a:prstGeom>
          <a:noFill/>
        </p:spPr>
        <p:txBody>
          <a:bodyPr wrap="square">
            <a:spAutoFit/>
          </a:bodyPr>
          <a:lstStyle/>
          <a:p>
            <a:pPr>
              <a:spcAft>
                <a:spcPts val="1200"/>
              </a:spcAft>
              <a:defRPr sz="1800">
                <a:solidFill>
                  <a:srgbClr val="DDE8F0"/>
                </a:solidFill>
                <a:latin typeface="Aptos"/>
              </a:defRPr>
            </a:pPr>
            <a:r>
              <a:t>Energy transition requires large volumes of private capital alongside public and IFI financing.</a:t>
            </a:r>
          </a:p>
          <a:p>
            <a:pPr>
              <a:spcAft>
                <a:spcPts val="1200"/>
              </a:spcAft>
              <a:defRPr sz="1800">
                <a:solidFill>
                  <a:srgbClr val="DDE8F0"/>
                </a:solidFill>
                <a:latin typeface="Aptos"/>
              </a:defRPr>
            </a:pPr>
            <a:r>
              <a:t>Coal phase-out and renewable expansion increase the need for flexibility, balancing and storage.</a:t>
            </a:r>
          </a:p>
          <a:p>
            <a:pPr>
              <a:spcAft>
                <a:spcPts val="1200"/>
              </a:spcAft>
              <a:defRPr sz="1800">
                <a:solidFill>
                  <a:srgbClr val="DDE8F0"/>
                </a:solidFill>
                <a:latin typeface="Aptos"/>
              </a:defRPr>
            </a:pPr>
            <a:r>
              <a:t>Financing decisions depend on whether technical, regulatory, market and revenue risks can be allocated to parties able to manage them.</a:t>
            </a:r>
          </a:p>
          <a:p>
            <a:pPr>
              <a:spcAft>
                <a:spcPts val="1200"/>
              </a:spcAft>
              <a:defRPr sz="1800">
                <a:solidFill>
                  <a:srgbClr val="DDE8F0"/>
                </a:solidFill>
                <a:latin typeface="Aptos"/>
              </a:defRPr>
            </a:pPr>
            <a:r>
              <a:t>BESS can transform variable solar and wind generation into a more reliable and dispatchable energy resource.</a:t>
            </a:r>
          </a:p>
        </p:txBody>
      </p:sp>
      <p:sp>
        <p:nvSpPr>
          <p:cNvPr id="6" name="TextBox 5"/>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8" name="Picture 7" descr="A blue background with white text&#10;&#10;AI-generated content may be incorrect.">
            <a:extLst>
              <a:ext uri="{FF2B5EF4-FFF2-40B4-BE49-F238E27FC236}">
                <a16:creationId xmlns:a16="http://schemas.microsoft.com/office/drawing/2014/main" id="{C5442DEC-555C-EF0C-A9E2-3359C73E1588}"/>
              </a:ext>
            </a:extLst>
          </p:cNvPr>
          <p:cNvPicPr>
            <a:picLocks noChangeAspect="1"/>
          </p:cNvPicPr>
          <p:nvPr/>
        </p:nvPicPr>
        <p:blipFill>
          <a:blip r:embed="rId2"/>
          <a:stretch>
            <a:fillRect/>
          </a:stretch>
        </p:blipFill>
        <p:spPr>
          <a:xfrm>
            <a:off x="10105221" y="6177579"/>
            <a:ext cx="1969135" cy="57404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lang="en-GB" dirty="0"/>
              <a:t>North</a:t>
            </a:r>
            <a:r>
              <a:rPr dirty="0"/>
              <a:t> Macedonia: Investment Momentum</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417320"/>
            <a:ext cx="3108960" cy="640080"/>
          </a:xfrm>
          <a:prstGeom prst="rect">
            <a:avLst/>
          </a:prstGeom>
          <a:noFill/>
        </p:spPr>
        <p:txBody>
          <a:bodyPr wrap="square">
            <a:spAutoFit/>
          </a:bodyPr>
          <a:lstStyle/>
          <a:p>
            <a:pPr algn="l">
              <a:defRPr sz="2900" b="1">
                <a:solidFill>
                  <a:srgbClr val="E1AF5D"/>
                </a:solidFill>
                <a:latin typeface="Aptos"/>
              </a:defRPr>
            </a:pPr>
            <a:r>
              <a:t>764 MW</a:t>
            </a:r>
          </a:p>
        </p:txBody>
      </p:sp>
      <p:sp>
        <p:nvSpPr>
          <p:cNvPr id="6" name="TextBox 5"/>
          <p:cNvSpPr txBox="1"/>
          <p:nvPr/>
        </p:nvSpPr>
        <p:spPr>
          <a:xfrm>
            <a:off x="777240" y="2103120"/>
            <a:ext cx="3108960" cy="960120"/>
          </a:xfrm>
          <a:prstGeom prst="rect">
            <a:avLst/>
          </a:prstGeom>
          <a:noFill/>
        </p:spPr>
        <p:txBody>
          <a:bodyPr wrap="square">
            <a:spAutoFit/>
          </a:bodyPr>
          <a:lstStyle/>
          <a:p>
            <a:pPr algn="l">
              <a:defRPr sz="1300" b="0">
                <a:solidFill>
                  <a:srgbClr val="DDE8F0"/>
                </a:solidFill>
                <a:latin typeface="Aptos"/>
              </a:defRPr>
            </a:pPr>
            <a:r>
              <a:t>coal capacity targeted for phase-out under JETIP</a:t>
            </a:r>
          </a:p>
        </p:txBody>
      </p:sp>
      <p:sp>
        <p:nvSpPr>
          <p:cNvPr id="7" name="TextBox 6"/>
          <p:cNvSpPr txBox="1"/>
          <p:nvPr/>
        </p:nvSpPr>
        <p:spPr>
          <a:xfrm>
            <a:off x="4526280" y="1417320"/>
            <a:ext cx="3108960" cy="640080"/>
          </a:xfrm>
          <a:prstGeom prst="rect">
            <a:avLst/>
          </a:prstGeom>
          <a:noFill/>
        </p:spPr>
        <p:txBody>
          <a:bodyPr wrap="square">
            <a:spAutoFit/>
          </a:bodyPr>
          <a:lstStyle/>
          <a:p>
            <a:pPr algn="l">
              <a:defRPr sz="2900" b="1">
                <a:solidFill>
                  <a:srgbClr val="4BB7B8"/>
                </a:solidFill>
                <a:latin typeface="Aptos"/>
              </a:defRPr>
            </a:pPr>
            <a:r>
              <a:t>~1,000 MW</a:t>
            </a:r>
          </a:p>
        </p:txBody>
      </p:sp>
      <p:sp>
        <p:nvSpPr>
          <p:cNvPr id="8" name="TextBox 7"/>
          <p:cNvSpPr txBox="1"/>
          <p:nvPr/>
        </p:nvSpPr>
        <p:spPr>
          <a:xfrm>
            <a:off x="4526280" y="2103120"/>
            <a:ext cx="3108960" cy="960120"/>
          </a:xfrm>
          <a:prstGeom prst="rect">
            <a:avLst/>
          </a:prstGeom>
          <a:noFill/>
        </p:spPr>
        <p:txBody>
          <a:bodyPr wrap="square">
            <a:spAutoFit/>
          </a:bodyPr>
          <a:lstStyle/>
          <a:p>
            <a:pPr algn="l">
              <a:defRPr sz="1300" b="0">
                <a:solidFill>
                  <a:srgbClr val="DDE8F0"/>
                </a:solidFill>
                <a:latin typeface="Aptos"/>
              </a:defRPr>
            </a:pPr>
            <a:r>
              <a:t>new renewable capacity envisaged, with grid-integration support</a:t>
            </a:r>
          </a:p>
        </p:txBody>
      </p:sp>
      <p:sp>
        <p:nvSpPr>
          <p:cNvPr id="9" name="TextBox 8"/>
          <p:cNvSpPr txBox="1"/>
          <p:nvPr/>
        </p:nvSpPr>
        <p:spPr>
          <a:xfrm>
            <a:off x="8229600" y="1417320"/>
            <a:ext cx="3017520" cy="640080"/>
          </a:xfrm>
          <a:prstGeom prst="rect">
            <a:avLst/>
          </a:prstGeom>
          <a:noFill/>
        </p:spPr>
        <p:txBody>
          <a:bodyPr wrap="square">
            <a:spAutoFit/>
          </a:bodyPr>
          <a:lstStyle/>
          <a:p>
            <a:pPr algn="l">
              <a:defRPr sz="2900" b="1">
                <a:solidFill>
                  <a:srgbClr val="80B8D6"/>
                </a:solidFill>
                <a:latin typeface="Aptos"/>
              </a:defRPr>
            </a:pPr>
            <a:r>
              <a:t>&gt; USD 2 bn</a:t>
            </a:r>
          </a:p>
        </p:txBody>
      </p:sp>
      <p:sp>
        <p:nvSpPr>
          <p:cNvPr id="10" name="TextBox 9"/>
          <p:cNvSpPr txBox="1"/>
          <p:nvPr/>
        </p:nvSpPr>
        <p:spPr>
          <a:xfrm>
            <a:off x="8229600" y="2103120"/>
            <a:ext cx="3017520" cy="960120"/>
          </a:xfrm>
          <a:prstGeom prst="rect">
            <a:avLst/>
          </a:prstGeom>
          <a:noFill/>
        </p:spPr>
        <p:txBody>
          <a:bodyPr wrap="square">
            <a:spAutoFit/>
          </a:bodyPr>
          <a:lstStyle/>
          <a:p>
            <a:pPr algn="l">
              <a:defRPr sz="1300" b="0">
                <a:solidFill>
                  <a:srgbClr val="DDE8F0"/>
                </a:solidFill>
                <a:latin typeface="Aptos"/>
              </a:defRPr>
            </a:pPr>
            <a:r>
              <a:t>renewable investment potential supported by JETIP</a:t>
            </a:r>
          </a:p>
        </p:txBody>
      </p:sp>
      <p:sp>
        <p:nvSpPr>
          <p:cNvPr id="11" name="Rectangle 10"/>
          <p:cNvSpPr/>
          <p:nvPr/>
        </p:nvSpPr>
        <p:spPr>
          <a:xfrm>
            <a:off x="777240" y="3246120"/>
            <a:ext cx="1046988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777240" y="3657600"/>
            <a:ext cx="10515600" cy="1463040"/>
          </a:xfrm>
          <a:prstGeom prst="rect">
            <a:avLst/>
          </a:prstGeom>
          <a:noFill/>
        </p:spPr>
        <p:txBody>
          <a:bodyPr wrap="square">
            <a:spAutoFit/>
          </a:bodyPr>
          <a:lstStyle/>
          <a:p>
            <a:pPr>
              <a:spcAft>
                <a:spcPts val="1200"/>
              </a:spcAft>
              <a:defRPr sz="1600">
                <a:solidFill>
                  <a:srgbClr val="DDE8F0"/>
                </a:solidFill>
                <a:latin typeface="Aptos"/>
              </a:defRPr>
            </a:pPr>
            <a:r>
              <a:t>The Government has been preparing Contracts for Difference (CfD) mechanisms to provide greater long-term revenue certainty.</a:t>
            </a:r>
          </a:p>
          <a:p>
            <a:pPr>
              <a:spcAft>
                <a:spcPts val="1200"/>
              </a:spcAft>
              <a:defRPr sz="1600">
                <a:solidFill>
                  <a:srgbClr val="DDE8F0"/>
                </a:solidFill>
                <a:latin typeface="Aptos"/>
              </a:defRPr>
            </a:pPr>
            <a:r>
              <a:t>Renewable energy is one of the most dynamic parts of the country’s energy transition.</a:t>
            </a:r>
          </a:p>
        </p:txBody>
      </p:sp>
      <p:sp>
        <p:nvSpPr>
          <p:cNvPr id="13" name="TextBox 12"/>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4" name="TextBox 13"/>
          <p:cNvSpPr txBox="1"/>
          <p:nvPr/>
        </p:nvSpPr>
        <p:spPr>
          <a:xfrm>
            <a:off x="644114" y="6129797"/>
            <a:ext cx="6675120" cy="189283"/>
          </a:xfrm>
          <a:prstGeom prst="rect">
            <a:avLst/>
          </a:prstGeom>
          <a:noFill/>
        </p:spPr>
        <p:txBody>
          <a:bodyPr wrap="square" lIns="91440" tIns="45720" rIns="91440" bIns="45720" anchor="t">
            <a:spAutoFit/>
          </a:bodyPr>
          <a:lstStyle/>
          <a:p>
            <a:pPr>
              <a:defRPr sz="630" b="0">
                <a:solidFill>
                  <a:srgbClr val="AEC3D2"/>
                </a:solidFill>
                <a:latin typeface="Aptos"/>
              </a:defRPr>
            </a:pPr>
            <a:r>
              <a:t>Sources: EBRD JETIP (2025); Ministry of Energy (2025).</a:t>
            </a:r>
          </a:p>
        </p:txBody>
      </p:sp>
      <p:pic>
        <p:nvPicPr>
          <p:cNvPr id="16" name="Picture 15" descr="A blue background with white text&#10;&#10;AI-generated content may be incorrect.">
            <a:extLst>
              <a:ext uri="{FF2B5EF4-FFF2-40B4-BE49-F238E27FC236}">
                <a16:creationId xmlns:a16="http://schemas.microsoft.com/office/drawing/2014/main" id="{0E153F28-00B1-7609-5B1D-824333FA49BB}"/>
              </a:ext>
            </a:extLst>
          </p:cNvPr>
          <p:cNvPicPr>
            <a:picLocks noChangeAspect="1"/>
          </p:cNvPicPr>
          <p:nvPr/>
        </p:nvPicPr>
        <p:blipFill>
          <a:blip r:embed="rId2"/>
          <a:stretch>
            <a:fillRect/>
          </a:stretch>
        </p:blipFill>
        <p:spPr>
          <a:xfrm>
            <a:off x="10094016" y="6222402"/>
            <a:ext cx="1969135" cy="57404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Experience: How Renewable Projects Have Been Financed</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2743200" cy="320040"/>
          </a:xfrm>
          <a:prstGeom prst="rect">
            <a:avLst/>
          </a:prstGeom>
          <a:noFill/>
        </p:spPr>
        <p:txBody>
          <a:bodyPr wrap="square">
            <a:spAutoFit/>
          </a:bodyPr>
          <a:lstStyle/>
          <a:p>
            <a:pPr algn="l">
              <a:defRPr sz="1500" b="1">
                <a:solidFill>
                  <a:srgbClr val="4BB7B8"/>
                </a:solidFill>
                <a:latin typeface="Aptos"/>
              </a:defRPr>
            </a:pPr>
            <a:r>
              <a:t>Commercial banks</a:t>
            </a:r>
          </a:p>
        </p:txBody>
      </p:sp>
      <p:sp>
        <p:nvSpPr>
          <p:cNvPr id="6" name="TextBox 5"/>
          <p:cNvSpPr txBox="1"/>
          <p:nvPr/>
        </p:nvSpPr>
        <p:spPr>
          <a:xfrm>
            <a:off x="3337560" y="1234440"/>
            <a:ext cx="7818120" cy="594360"/>
          </a:xfrm>
          <a:prstGeom prst="rect">
            <a:avLst/>
          </a:prstGeom>
          <a:noFill/>
        </p:spPr>
        <p:txBody>
          <a:bodyPr wrap="square">
            <a:spAutoFit/>
          </a:bodyPr>
          <a:lstStyle/>
          <a:p>
            <a:pPr algn="l">
              <a:defRPr sz="1450" b="0">
                <a:solidFill>
                  <a:srgbClr val="DDE8F0"/>
                </a:solidFill>
                <a:latin typeface="Aptos"/>
              </a:defRPr>
            </a:pPr>
            <a:r>
              <a:t>Increasingly active, particularly for smaller and medium-sized solar projects.</a:t>
            </a:r>
          </a:p>
        </p:txBody>
      </p:sp>
      <p:sp>
        <p:nvSpPr>
          <p:cNvPr id="7" name="Rectangle 6"/>
          <p:cNvSpPr/>
          <p:nvPr/>
        </p:nvSpPr>
        <p:spPr>
          <a:xfrm>
            <a:off x="777240" y="198424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2194560"/>
            <a:ext cx="2743200" cy="320040"/>
          </a:xfrm>
          <a:prstGeom prst="rect">
            <a:avLst/>
          </a:prstGeom>
          <a:noFill/>
        </p:spPr>
        <p:txBody>
          <a:bodyPr wrap="square">
            <a:spAutoFit/>
          </a:bodyPr>
          <a:lstStyle/>
          <a:p>
            <a:pPr algn="l">
              <a:defRPr sz="1500" b="1">
                <a:solidFill>
                  <a:srgbClr val="80B8D6"/>
                </a:solidFill>
                <a:latin typeface="Aptos"/>
              </a:defRPr>
            </a:pPr>
            <a:r>
              <a:t>IFIs</a:t>
            </a:r>
          </a:p>
        </p:txBody>
      </p:sp>
      <p:sp>
        <p:nvSpPr>
          <p:cNvPr id="9" name="TextBox 8"/>
          <p:cNvSpPr txBox="1"/>
          <p:nvPr/>
        </p:nvSpPr>
        <p:spPr>
          <a:xfrm>
            <a:off x="3337560" y="2194560"/>
            <a:ext cx="7818120" cy="594360"/>
          </a:xfrm>
          <a:prstGeom prst="rect">
            <a:avLst/>
          </a:prstGeom>
          <a:noFill/>
        </p:spPr>
        <p:txBody>
          <a:bodyPr wrap="square">
            <a:spAutoFit/>
          </a:bodyPr>
          <a:lstStyle/>
          <a:p>
            <a:pPr algn="l">
              <a:defRPr sz="1450" b="0">
                <a:solidFill>
                  <a:srgbClr val="DDE8F0"/>
                </a:solidFill>
                <a:latin typeface="Aptos"/>
              </a:defRPr>
            </a:pPr>
            <a:r>
              <a:t>EBRD, World Bank Group and other partners provide long-term capital, guarantees and technical assistance.</a:t>
            </a:r>
          </a:p>
        </p:txBody>
      </p:sp>
      <p:sp>
        <p:nvSpPr>
          <p:cNvPr id="10" name="Rectangle 9"/>
          <p:cNvSpPr/>
          <p:nvPr/>
        </p:nvSpPr>
        <p:spPr>
          <a:xfrm>
            <a:off x="777240" y="294436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77240" y="3154680"/>
            <a:ext cx="2743200" cy="320040"/>
          </a:xfrm>
          <a:prstGeom prst="rect">
            <a:avLst/>
          </a:prstGeom>
          <a:noFill/>
        </p:spPr>
        <p:txBody>
          <a:bodyPr wrap="square">
            <a:spAutoFit/>
          </a:bodyPr>
          <a:lstStyle/>
          <a:p>
            <a:pPr algn="l">
              <a:defRPr sz="1500" b="1">
                <a:solidFill>
                  <a:srgbClr val="79BE90"/>
                </a:solidFill>
                <a:latin typeface="Aptos"/>
              </a:defRPr>
            </a:pPr>
            <a:r>
              <a:t>Blended finance</a:t>
            </a:r>
          </a:p>
        </p:txBody>
      </p:sp>
      <p:sp>
        <p:nvSpPr>
          <p:cNvPr id="12" name="TextBox 11"/>
          <p:cNvSpPr txBox="1"/>
          <p:nvPr/>
        </p:nvSpPr>
        <p:spPr>
          <a:xfrm>
            <a:off x="3337560" y="3154680"/>
            <a:ext cx="7818120" cy="594360"/>
          </a:xfrm>
          <a:prstGeom prst="rect">
            <a:avLst/>
          </a:prstGeom>
          <a:noFill/>
        </p:spPr>
        <p:txBody>
          <a:bodyPr wrap="square">
            <a:spAutoFit/>
          </a:bodyPr>
          <a:lstStyle/>
          <a:p>
            <a:pPr algn="l">
              <a:defRPr sz="1450" b="0">
                <a:solidFill>
                  <a:srgbClr val="DDE8F0"/>
                </a:solidFill>
                <a:latin typeface="Aptos"/>
              </a:defRPr>
            </a:pPr>
            <a:r>
              <a:t>Concessional funding, grants and advisory support can reduce risk and improve affordability.</a:t>
            </a:r>
          </a:p>
        </p:txBody>
      </p:sp>
      <p:sp>
        <p:nvSpPr>
          <p:cNvPr id="13" name="Rectangle 12"/>
          <p:cNvSpPr/>
          <p:nvPr/>
        </p:nvSpPr>
        <p:spPr>
          <a:xfrm>
            <a:off x="777240" y="390448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77240" y="4114800"/>
            <a:ext cx="2743200" cy="320040"/>
          </a:xfrm>
          <a:prstGeom prst="rect">
            <a:avLst/>
          </a:prstGeom>
          <a:noFill/>
        </p:spPr>
        <p:txBody>
          <a:bodyPr wrap="square">
            <a:spAutoFit/>
          </a:bodyPr>
          <a:lstStyle/>
          <a:p>
            <a:pPr algn="l">
              <a:defRPr sz="1500" b="1">
                <a:solidFill>
                  <a:srgbClr val="E1AF5D"/>
                </a:solidFill>
                <a:latin typeface="Aptos"/>
              </a:defRPr>
            </a:pPr>
            <a:r>
              <a:t>Corporate / offtaker structures</a:t>
            </a:r>
          </a:p>
        </p:txBody>
      </p:sp>
      <p:sp>
        <p:nvSpPr>
          <p:cNvPr id="15" name="TextBox 14"/>
          <p:cNvSpPr txBox="1"/>
          <p:nvPr/>
        </p:nvSpPr>
        <p:spPr>
          <a:xfrm>
            <a:off x="3337560" y="4114800"/>
            <a:ext cx="7818120" cy="538609"/>
          </a:xfrm>
          <a:prstGeom prst="rect">
            <a:avLst/>
          </a:prstGeom>
          <a:noFill/>
        </p:spPr>
        <p:txBody>
          <a:bodyPr wrap="square">
            <a:spAutoFit/>
          </a:bodyPr>
          <a:lstStyle/>
          <a:p>
            <a:pPr algn="l">
              <a:defRPr sz="1450" b="0">
                <a:solidFill>
                  <a:srgbClr val="DDE8F0"/>
                </a:solidFill>
                <a:latin typeface="Aptos"/>
              </a:defRPr>
            </a:pPr>
            <a:r>
              <a:t>Increasingly important where developers can secure predictable revenues.</a:t>
            </a:r>
            <a:r>
              <a:rPr lang="en-US"/>
              <a:t> Financial –Physical PPA contracts</a:t>
            </a:r>
            <a:endParaRPr/>
          </a:p>
        </p:txBody>
      </p:sp>
      <p:sp>
        <p:nvSpPr>
          <p:cNvPr id="16" name="Rectangle 15"/>
          <p:cNvSpPr/>
          <p:nvPr/>
        </p:nvSpPr>
        <p:spPr>
          <a:xfrm>
            <a:off x="777240" y="486460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5074920"/>
            <a:ext cx="2743200" cy="320040"/>
          </a:xfrm>
          <a:prstGeom prst="rect">
            <a:avLst/>
          </a:prstGeom>
          <a:noFill/>
        </p:spPr>
        <p:txBody>
          <a:bodyPr wrap="square">
            <a:spAutoFit/>
          </a:bodyPr>
          <a:lstStyle/>
          <a:p>
            <a:pPr algn="l">
              <a:defRPr sz="1500" b="1">
                <a:solidFill>
                  <a:srgbClr val="4BB7B8"/>
                </a:solidFill>
                <a:latin typeface="Aptos"/>
              </a:defRPr>
            </a:pPr>
            <a:r>
              <a:t>Sponsor equity</a:t>
            </a:r>
          </a:p>
        </p:txBody>
      </p:sp>
      <p:sp>
        <p:nvSpPr>
          <p:cNvPr id="18" name="TextBox 17"/>
          <p:cNvSpPr txBox="1"/>
          <p:nvPr/>
        </p:nvSpPr>
        <p:spPr>
          <a:xfrm>
            <a:off x="3337560" y="5074920"/>
            <a:ext cx="7818120" cy="594360"/>
          </a:xfrm>
          <a:prstGeom prst="rect">
            <a:avLst/>
          </a:prstGeom>
          <a:noFill/>
        </p:spPr>
        <p:txBody>
          <a:bodyPr wrap="square">
            <a:spAutoFit/>
          </a:bodyPr>
          <a:lstStyle/>
          <a:p>
            <a:pPr algn="l">
              <a:defRPr sz="1450" b="0">
                <a:solidFill>
                  <a:srgbClr val="DDE8F0"/>
                </a:solidFill>
                <a:latin typeface="Aptos"/>
              </a:defRPr>
            </a:pPr>
            <a:r>
              <a:t>Strategic and local investors remain essential because lenders require meaningful sponsor commitment.</a:t>
            </a:r>
          </a:p>
        </p:txBody>
      </p:sp>
      <p:sp>
        <p:nvSpPr>
          <p:cNvPr id="19" name="TextBox 18"/>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21" name="Picture 20" descr="A blue background with white text&#10;&#10;AI-generated content may be incorrect.">
            <a:extLst>
              <a:ext uri="{FF2B5EF4-FFF2-40B4-BE49-F238E27FC236}">
                <a16:creationId xmlns:a16="http://schemas.microsoft.com/office/drawing/2014/main" id="{32E40C6F-349D-F5D0-6603-A67DD5BA9139}"/>
              </a:ext>
            </a:extLst>
          </p:cNvPr>
          <p:cNvPicPr>
            <a:picLocks noChangeAspect="1"/>
          </p:cNvPicPr>
          <p:nvPr/>
        </p:nvPicPr>
        <p:blipFill>
          <a:blip r:embed="rId2"/>
          <a:stretch>
            <a:fillRect/>
          </a:stretch>
        </p:blipFill>
        <p:spPr>
          <a:xfrm>
            <a:off x="10172457" y="6177579"/>
            <a:ext cx="1969135" cy="57404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Main Financing Challenges for Renewable Energy</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188720"/>
            <a:ext cx="2926080" cy="320040"/>
          </a:xfrm>
          <a:prstGeom prst="rect">
            <a:avLst/>
          </a:prstGeom>
          <a:noFill/>
        </p:spPr>
        <p:txBody>
          <a:bodyPr wrap="square">
            <a:spAutoFit/>
          </a:bodyPr>
          <a:lstStyle/>
          <a:p>
            <a:pPr algn="l">
              <a:defRPr sz="1500" b="1">
                <a:solidFill>
                  <a:srgbClr val="E1AF5D"/>
                </a:solidFill>
                <a:latin typeface="Aptos"/>
              </a:defRPr>
            </a:pPr>
            <a:r>
              <a:t>Revenue risk</a:t>
            </a:r>
          </a:p>
        </p:txBody>
      </p:sp>
      <p:sp>
        <p:nvSpPr>
          <p:cNvPr id="6" name="TextBox 5"/>
          <p:cNvSpPr txBox="1"/>
          <p:nvPr/>
        </p:nvSpPr>
        <p:spPr>
          <a:xfrm>
            <a:off x="3566160" y="1188720"/>
            <a:ext cx="7543800" cy="594360"/>
          </a:xfrm>
          <a:prstGeom prst="rect">
            <a:avLst/>
          </a:prstGeom>
          <a:noFill/>
        </p:spPr>
        <p:txBody>
          <a:bodyPr wrap="square">
            <a:spAutoFit/>
          </a:bodyPr>
          <a:lstStyle/>
          <a:p>
            <a:pPr algn="l">
              <a:defRPr sz="1450" b="0">
                <a:solidFill>
                  <a:srgbClr val="DDE8F0"/>
                </a:solidFill>
                <a:latin typeface="Aptos"/>
              </a:defRPr>
            </a:pPr>
            <a:r>
              <a:t>Merchant electricity prices can be volatile, weakening debt-service predictability.</a:t>
            </a:r>
          </a:p>
        </p:txBody>
      </p:sp>
      <p:sp>
        <p:nvSpPr>
          <p:cNvPr id="7" name="Rectangle 6"/>
          <p:cNvSpPr/>
          <p:nvPr/>
        </p:nvSpPr>
        <p:spPr>
          <a:xfrm>
            <a:off x="777240" y="193852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2148840"/>
            <a:ext cx="2926080" cy="320040"/>
          </a:xfrm>
          <a:prstGeom prst="rect">
            <a:avLst/>
          </a:prstGeom>
          <a:noFill/>
        </p:spPr>
        <p:txBody>
          <a:bodyPr wrap="square">
            <a:spAutoFit/>
          </a:bodyPr>
          <a:lstStyle/>
          <a:p>
            <a:pPr algn="l">
              <a:defRPr sz="1500" b="1">
                <a:solidFill>
                  <a:srgbClr val="4BB7B8"/>
                </a:solidFill>
                <a:latin typeface="Aptos"/>
              </a:defRPr>
            </a:pPr>
            <a:r>
              <a:t>Offtake risk</a:t>
            </a:r>
          </a:p>
        </p:txBody>
      </p:sp>
      <p:sp>
        <p:nvSpPr>
          <p:cNvPr id="9" name="TextBox 8"/>
          <p:cNvSpPr txBox="1"/>
          <p:nvPr/>
        </p:nvSpPr>
        <p:spPr>
          <a:xfrm>
            <a:off x="3566160" y="2148840"/>
            <a:ext cx="7543800" cy="594360"/>
          </a:xfrm>
          <a:prstGeom prst="rect">
            <a:avLst/>
          </a:prstGeom>
          <a:noFill/>
        </p:spPr>
        <p:txBody>
          <a:bodyPr wrap="square">
            <a:spAutoFit/>
          </a:bodyPr>
          <a:lstStyle/>
          <a:p>
            <a:pPr algn="l">
              <a:defRPr sz="1450" b="0">
                <a:solidFill>
                  <a:srgbClr val="DDE8F0"/>
                </a:solidFill>
                <a:latin typeface="Aptos"/>
              </a:defRPr>
            </a:pPr>
            <a:r>
              <a:t>Limited availability of long-term bankable PPAs can constrain project-finance structures.</a:t>
            </a:r>
          </a:p>
        </p:txBody>
      </p:sp>
      <p:sp>
        <p:nvSpPr>
          <p:cNvPr id="10" name="Rectangle 9"/>
          <p:cNvSpPr/>
          <p:nvPr/>
        </p:nvSpPr>
        <p:spPr>
          <a:xfrm>
            <a:off x="777240" y="289864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777240" y="3108960"/>
            <a:ext cx="2926080" cy="320040"/>
          </a:xfrm>
          <a:prstGeom prst="rect">
            <a:avLst/>
          </a:prstGeom>
          <a:noFill/>
        </p:spPr>
        <p:txBody>
          <a:bodyPr wrap="square">
            <a:spAutoFit/>
          </a:bodyPr>
          <a:lstStyle/>
          <a:p>
            <a:pPr algn="l">
              <a:defRPr sz="1500" b="1">
                <a:solidFill>
                  <a:srgbClr val="80B8D6"/>
                </a:solidFill>
                <a:latin typeface="Aptos"/>
              </a:defRPr>
            </a:pPr>
            <a:r>
              <a:t>Grid connection risk</a:t>
            </a:r>
          </a:p>
        </p:txBody>
      </p:sp>
      <p:sp>
        <p:nvSpPr>
          <p:cNvPr id="12" name="TextBox 11"/>
          <p:cNvSpPr txBox="1"/>
          <p:nvPr/>
        </p:nvSpPr>
        <p:spPr>
          <a:xfrm>
            <a:off x="3566160" y="3108960"/>
            <a:ext cx="7543800" cy="594360"/>
          </a:xfrm>
          <a:prstGeom prst="rect">
            <a:avLst/>
          </a:prstGeom>
          <a:noFill/>
        </p:spPr>
        <p:txBody>
          <a:bodyPr wrap="square">
            <a:spAutoFit/>
          </a:bodyPr>
          <a:lstStyle/>
          <a:p>
            <a:pPr algn="l">
              <a:defRPr sz="1450" b="0">
                <a:solidFill>
                  <a:srgbClr val="DDE8F0"/>
                </a:solidFill>
                <a:latin typeface="Aptos"/>
              </a:defRPr>
            </a:pPr>
            <a:r>
              <a:t>Delays, congestion and uncertainty over network upgrades can affect schedules and economics.</a:t>
            </a:r>
          </a:p>
        </p:txBody>
      </p:sp>
      <p:sp>
        <p:nvSpPr>
          <p:cNvPr id="13" name="Rectangle 12"/>
          <p:cNvSpPr/>
          <p:nvPr/>
        </p:nvSpPr>
        <p:spPr>
          <a:xfrm>
            <a:off x="777240" y="385876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777240" y="4069080"/>
            <a:ext cx="2926080" cy="320040"/>
          </a:xfrm>
          <a:prstGeom prst="rect">
            <a:avLst/>
          </a:prstGeom>
          <a:noFill/>
        </p:spPr>
        <p:txBody>
          <a:bodyPr wrap="square">
            <a:spAutoFit/>
          </a:bodyPr>
          <a:lstStyle/>
          <a:p>
            <a:pPr algn="l">
              <a:defRPr sz="1500" b="1">
                <a:solidFill>
                  <a:srgbClr val="79BE90"/>
                </a:solidFill>
                <a:latin typeface="Aptos"/>
              </a:defRPr>
            </a:pPr>
            <a:r>
              <a:t>Regulatory risk</a:t>
            </a:r>
          </a:p>
        </p:txBody>
      </p:sp>
      <p:sp>
        <p:nvSpPr>
          <p:cNvPr id="15" name="TextBox 14"/>
          <p:cNvSpPr txBox="1"/>
          <p:nvPr/>
        </p:nvSpPr>
        <p:spPr>
          <a:xfrm>
            <a:off x="3566160" y="4069080"/>
            <a:ext cx="7543800" cy="594360"/>
          </a:xfrm>
          <a:prstGeom prst="rect">
            <a:avLst/>
          </a:prstGeom>
          <a:noFill/>
        </p:spPr>
        <p:txBody>
          <a:bodyPr wrap="square">
            <a:spAutoFit/>
          </a:bodyPr>
          <a:lstStyle/>
          <a:p>
            <a:pPr algn="l">
              <a:defRPr sz="1450" b="0">
                <a:solidFill>
                  <a:srgbClr val="DDE8F0"/>
                </a:solidFill>
                <a:latin typeface="Aptos"/>
              </a:defRPr>
            </a:pPr>
            <a:r>
              <a:t>Changes in rules, support schemes and permitting processes increase lender caution.</a:t>
            </a:r>
          </a:p>
        </p:txBody>
      </p:sp>
      <p:sp>
        <p:nvSpPr>
          <p:cNvPr id="16" name="Rectangle 15"/>
          <p:cNvSpPr/>
          <p:nvPr/>
        </p:nvSpPr>
        <p:spPr>
          <a:xfrm>
            <a:off x="777240" y="4818888"/>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5029200"/>
            <a:ext cx="2926080" cy="320040"/>
          </a:xfrm>
          <a:prstGeom prst="rect">
            <a:avLst/>
          </a:prstGeom>
          <a:noFill/>
        </p:spPr>
        <p:txBody>
          <a:bodyPr wrap="square">
            <a:spAutoFit/>
          </a:bodyPr>
          <a:lstStyle/>
          <a:p>
            <a:pPr algn="l">
              <a:defRPr sz="1500" b="1">
                <a:solidFill>
                  <a:srgbClr val="E1AF5D"/>
                </a:solidFill>
                <a:latin typeface="Aptos"/>
              </a:defRPr>
            </a:pPr>
            <a:r>
              <a:t>Construction &amp; equipment risk</a:t>
            </a:r>
          </a:p>
        </p:txBody>
      </p:sp>
      <p:sp>
        <p:nvSpPr>
          <p:cNvPr id="18" name="TextBox 17"/>
          <p:cNvSpPr txBox="1"/>
          <p:nvPr/>
        </p:nvSpPr>
        <p:spPr>
          <a:xfrm>
            <a:off x="3566160" y="5029200"/>
            <a:ext cx="7543800" cy="594360"/>
          </a:xfrm>
          <a:prstGeom prst="rect">
            <a:avLst/>
          </a:prstGeom>
          <a:noFill/>
        </p:spPr>
        <p:txBody>
          <a:bodyPr wrap="square">
            <a:spAutoFit/>
          </a:bodyPr>
          <a:lstStyle/>
          <a:p>
            <a:pPr algn="l">
              <a:defRPr sz="1450" b="0">
                <a:solidFill>
                  <a:srgbClr val="DDE8F0"/>
                </a:solidFill>
                <a:latin typeface="Aptos"/>
              </a:defRPr>
            </a:pPr>
            <a:r>
              <a:t>Inflation, supply-chain changes and interest-rate volatility can alter project economics.</a:t>
            </a:r>
          </a:p>
        </p:txBody>
      </p:sp>
      <p:sp>
        <p:nvSpPr>
          <p:cNvPr id="19" name="TextBox 18"/>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21" name="Picture 20" descr="A blue background with white text&#10;&#10;AI-generated content may be incorrect.">
            <a:extLst>
              <a:ext uri="{FF2B5EF4-FFF2-40B4-BE49-F238E27FC236}">
                <a16:creationId xmlns:a16="http://schemas.microsoft.com/office/drawing/2014/main" id="{382A6404-9D20-5933-02C2-329CFC725DEF}"/>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3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2286000"/>
            <a:ext cx="10698480" cy="615553"/>
          </a:xfrm>
          <a:prstGeom prst="rect">
            <a:avLst/>
          </a:prstGeom>
          <a:noFill/>
        </p:spPr>
        <p:txBody>
          <a:bodyPr wrap="square">
            <a:spAutoFit/>
          </a:bodyPr>
          <a:lstStyle/>
          <a:p>
            <a:pPr algn="l">
              <a:defRPr sz="3400" b="1">
                <a:solidFill>
                  <a:srgbClr val="FFFFFF"/>
                </a:solidFill>
                <a:latin typeface="Aptos"/>
              </a:defRPr>
            </a:pPr>
            <a:r>
              <a:rPr lang="en-US"/>
              <a:t>Renewable - </a:t>
            </a:r>
            <a:r>
              <a:t>BESS Bankability</a:t>
            </a:r>
          </a:p>
        </p:txBody>
      </p:sp>
      <p:sp>
        <p:nvSpPr>
          <p:cNvPr id="4" name="TextBox 3"/>
          <p:cNvSpPr txBox="1"/>
          <p:nvPr/>
        </p:nvSpPr>
        <p:spPr>
          <a:xfrm>
            <a:off x="749808" y="3200400"/>
            <a:ext cx="10058400" cy="457200"/>
          </a:xfrm>
          <a:prstGeom prst="rect">
            <a:avLst/>
          </a:prstGeom>
          <a:noFill/>
        </p:spPr>
        <p:txBody>
          <a:bodyPr wrap="square">
            <a:spAutoFit/>
          </a:bodyPr>
          <a:lstStyle/>
          <a:p>
            <a:pPr algn="l">
              <a:defRPr sz="1600" b="0">
                <a:solidFill>
                  <a:srgbClr val="DDE8F0"/>
                </a:solidFill>
                <a:latin typeface="Aptos"/>
              </a:defRPr>
            </a:pPr>
            <a:r>
              <a:t>Why storage is different — revenue stacking, technology risk and lender requirements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Why BESS Is Different</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188720"/>
            <a:ext cx="10424160" cy="502920"/>
          </a:xfrm>
          <a:prstGeom prst="rect">
            <a:avLst/>
          </a:prstGeom>
          <a:noFill/>
        </p:spPr>
        <p:txBody>
          <a:bodyPr wrap="square">
            <a:spAutoFit/>
          </a:bodyPr>
          <a:lstStyle/>
          <a:p>
            <a:pPr algn="l">
              <a:defRPr sz="1800" b="1">
                <a:solidFill>
                  <a:srgbClr val="FFFFFF"/>
                </a:solidFill>
                <a:latin typeface="Aptos"/>
              </a:defRPr>
            </a:pPr>
            <a:r>
              <a:t>A battery does not have one simple revenue stream comparable to selling electricity from a solar plant.</a:t>
            </a:r>
          </a:p>
        </p:txBody>
      </p:sp>
      <p:sp>
        <p:nvSpPr>
          <p:cNvPr id="6" name="TextBox 5"/>
          <p:cNvSpPr txBox="1"/>
          <p:nvPr/>
        </p:nvSpPr>
        <p:spPr>
          <a:xfrm>
            <a:off x="777240" y="2057400"/>
            <a:ext cx="1874519" cy="502920"/>
          </a:xfrm>
          <a:prstGeom prst="rect">
            <a:avLst/>
          </a:prstGeom>
          <a:noFill/>
        </p:spPr>
        <p:txBody>
          <a:bodyPr wrap="square">
            <a:spAutoFit/>
          </a:bodyPr>
          <a:lstStyle/>
          <a:p>
            <a:pPr algn="ctr">
              <a:defRPr sz="1400" b="1">
                <a:solidFill>
                  <a:srgbClr val="4BB7B8"/>
                </a:solidFill>
                <a:latin typeface="Aptos"/>
              </a:defRPr>
            </a:pPr>
            <a:r>
              <a:t>Energy arbitrage</a:t>
            </a:r>
          </a:p>
        </p:txBody>
      </p:sp>
      <p:sp>
        <p:nvSpPr>
          <p:cNvPr id="7" name="TextBox 6"/>
          <p:cNvSpPr txBox="1"/>
          <p:nvPr/>
        </p:nvSpPr>
        <p:spPr>
          <a:xfrm>
            <a:off x="777240" y="2651760"/>
            <a:ext cx="1874519" cy="594360"/>
          </a:xfrm>
          <a:prstGeom prst="rect">
            <a:avLst/>
          </a:prstGeom>
          <a:noFill/>
        </p:spPr>
        <p:txBody>
          <a:bodyPr wrap="square">
            <a:spAutoFit/>
          </a:bodyPr>
          <a:lstStyle/>
          <a:p>
            <a:pPr algn="ctr">
              <a:defRPr sz="1250" b="0">
                <a:solidFill>
                  <a:srgbClr val="DDE8F0"/>
                </a:solidFill>
                <a:latin typeface="Aptos"/>
              </a:defRPr>
            </a:pPr>
            <a:r>
              <a:t>Capture price spreads</a:t>
            </a:r>
          </a:p>
        </p:txBody>
      </p:sp>
      <p:sp>
        <p:nvSpPr>
          <p:cNvPr id="8" name="TextBox 7"/>
          <p:cNvSpPr txBox="1"/>
          <p:nvPr/>
        </p:nvSpPr>
        <p:spPr>
          <a:xfrm>
            <a:off x="2990088" y="2057400"/>
            <a:ext cx="1874519" cy="502920"/>
          </a:xfrm>
          <a:prstGeom prst="rect">
            <a:avLst/>
          </a:prstGeom>
          <a:noFill/>
        </p:spPr>
        <p:txBody>
          <a:bodyPr wrap="square">
            <a:spAutoFit/>
          </a:bodyPr>
          <a:lstStyle/>
          <a:p>
            <a:pPr algn="ctr">
              <a:defRPr sz="1400" b="1">
                <a:solidFill>
                  <a:srgbClr val="80B8D6"/>
                </a:solidFill>
                <a:latin typeface="Aptos"/>
              </a:defRPr>
            </a:pPr>
            <a:r>
              <a:t>Balancing</a:t>
            </a:r>
          </a:p>
        </p:txBody>
      </p:sp>
      <p:sp>
        <p:nvSpPr>
          <p:cNvPr id="9" name="TextBox 8"/>
          <p:cNvSpPr txBox="1"/>
          <p:nvPr/>
        </p:nvSpPr>
        <p:spPr>
          <a:xfrm>
            <a:off x="2990088" y="2651760"/>
            <a:ext cx="1874519" cy="594360"/>
          </a:xfrm>
          <a:prstGeom prst="rect">
            <a:avLst/>
          </a:prstGeom>
          <a:noFill/>
        </p:spPr>
        <p:txBody>
          <a:bodyPr wrap="square">
            <a:spAutoFit/>
          </a:bodyPr>
          <a:lstStyle/>
          <a:p>
            <a:pPr algn="ctr">
              <a:defRPr sz="1250" b="0">
                <a:solidFill>
                  <a:srgbClr val="DDE8F0"/>
                </a:solidFill>
                <a:latin typeface="Aptos"/>
              </a:defRPr>
            </a:pPr>
            <a:r>
              <a:t>System-balancing value</a:t>
            </a:r>
          </a:p>
        </p:txBody>
      </p:sp>
      <p:sp>
        <p:nvSpPr>
          <p:cNvPr id="10" name="TextBox 9"/>
          <p:cNvSpPr txBox="1"/>
          <p:nvPr/>
        </p:nvSpPr>
        <p:spPr>
          <a:xfrm>
            <a:off x="5202936" y="2057400"/>
            <a:ext cx="1874519" cy="502920"/>
          </a:xfrm>
          <a:prstGeom prst="rect">
            <a:avLst/>
          </a:prstGeom>
          <a:noFill/>
        </p:spPr>
        <p:txBody>
          <a:bodyPr wrap="square">
            <a:spAutoFit/>
          </a:bodyPr>
          <a:lstStyle/>
          <a:p>
            <a:pPr algn="ctr">
              <a:defRPr sz="1400" b="1">
                <a:solidFill>
                  <a:srgbClr val="79BE90"/>
                </a:solidFill>
                <a:latin typeface="Aptos"/>
              </a:defRPr>
            </a:pPr>
            <a:r>
              <a:t>Ancillary services</a:t>
            </a:r>
          </a:p>
        </p:txBody>
      </p:sp>
      <p:sp>
        <p:nvSpPr>
          <p:cNvPr id="11" name="TextBox 10"/>
          <p:cNvSpPr txBox="1"/>
          <p:nvPr/>
        </p:nvSpPr>
        <p:spPr>
          <a:xfrm>
            <a:off x="5202936" y="2651760"/>
            <a:ext cx="1874519" cy="594360"/>
          </a:xfrm>
          <a:prstGeom prst="rect">
            <a:avLst/>
          </a:prstGeom>
          <a:noFill/>
        </p:spPr>
        <p:txBody>
          <a:bodyPr wrap="square">
            <a:spAutoFit/>
          </a:bodyPr>
          <a:lstStyle/>
          <a:p>
            <a:pPr algn="ctr">
              <a:defRPr sz="1250" b="0">
                <a:solidFill>
                  <a:srgbClr val="DDE8F0"/>
                </a:solidFill>
                <a:latin typeface="Aptos"/>
              </a:defRPr>
            </a:pPr>
            <a:r>
              <a:t>Reserve / frequency value</a:t>
            </a:r>
          </a:p>
        </p:txBody>
      </p:sp>
      <p:sp>
        <p:nvSpPr>
          <p:cNvPr id="12" name="TextBox 11"/>
          <p:cNvSpPr txBox="1"/>
          <p:nvPr/>
        </p:nvSpPr>
        <p:spPr>
          <a:xfrm>
            <a:off x="7415783" y="2057400"/>
            <a:ext cx="1874519" cy="502920"/>
          </a:xfrm>
          <a:prstGeom prst="rect">
            <a:avLst/>
          </a:prstGeom>
          <a:noFill/>
        </p:spPr>
        <p:txBody>
          <a:bodyPr wrap="square">
            <a:spAutoFit/>
          </a:bodyPr>
          <a:lstStyle/>
          <a:p>
            <a:pPr algn="ctr">
              <a:defRPr sz="1400" b="1">
                <a:solidFill>
                  <a:srgbClr val="E1AF5D"/>
                </a:solidFill>
                <a:latin typeface="Aptos"/>
              </a:defRPr>
            </a:pPr>
            <a:r>
              <a:t>Capacity / flexibility</a:t>
            </a:r>
          </a:p>
        </p:txBody>
      </p:sp>
      <p:sp>
        <p:nvSpPr>
          <p:cNvPr id="13" name="TextBox 12"/>
          <p:cNvSpPr txBox="1"/>
          <p:nvPr/>
        </p:nvSpPr>
        <p:spPr>
          <a:xfrm>
            <a:off x="7415783" y="2651760"/>
            <a:ext cx="1874519" cy="594360"/>
          </a:xfrm>
          <a:prstGeom prst="rect">
            <a:avLst/>
          </a:prstGeom>
          <a:noFill/>
        </p:spPr>
        <p:txBody>
          <a:bodyPr wrap="square">
            <a:spAutoFit/>
          </a:bodyPr>
          <a:lstStyle/>
          <a:p>
            <a:pPr algn="ctr">
              <a:defRPr sz="1250" b="0">
                <a:solidFill>
                  <a:srgbClr val="DDE8F0"/>
                </a:solidFill>
                <a:latin typeface="Aptos"/>
              </a:defRPr>
            </a:pPr>
            <a:r>
              <a:t>Availability value</a:t>
            </a:r>
          </a:p>
        </p:txBody>
      </p:sp>
      <p:sp>
        <p:nvSpPr>
          <p:cNvPr id="14" name="TextBox 13"/>
          <p:cNvSpPr txBox="1"/>
          <p:nvPr/>
        </p:nvSpPr>
        <p:spPr>
          <a:xfrm>
            <a:off x="9628632" y="2057400"/>
            <a:ext cx="1874519" cy="502920"/>
          </a:xfrm>
          <a:prstGeom prst="rect">
            <a:avLst/>
          </a:prstGeom>
          <a:noFill/>
        </p:spPr>
        <p:txBody>
          <a:bodyPr wrap="square">
            <a:spAutoFit/>
          </a:bodyPr>
          <a:lstStyle/>
          <a:p>
            <a:pPr algn="ctr">
              <a:defRPr sz="1400" b="1">
                <a:solidFill>
                  <a:srgbClr val="4BB7B8"/>
                </a:solidFill>
                <a:latin typeface="Aptos"/>
              </a:defRPr>
            </a:pPr>
            <a:r>
              <a:t>Avoided curtailment</a:t>
            </a:r>
          </a:p>
        </p:txBody>
      </p:sp>
      <p:sp>
        <p:nvSpPr>
          <p:cNvPr id="15" name="TextBox 14"/>
          <p:cNvSpPr txBox="1"/>
          <p:nvPr/>
        </p:nvSpPr>
        <p:spPr>
          <a:xfrm>
            <a:off x="9628632" y="2651760"/>
            <a:ext cx="1874519" cy="594360"/>
          </a:xfrm>
          <a:prstGeom prst="rect">
            <a:avLst/>
          </a:prstGeom>
          <a:noFill/>
        </p:spPr>
        <p:txBody>
          <a:bodyPr wrap="square">
            <a:spAutoFit/>
          </a:bodyPr>
          <a:lstStyle/>
          <a:p>
            <a:pPr algn="ctr">
              <a:defRPr sz="1250" b="0">
                <a:solidFill>
                  <a:srgbClr val="DDE8F0"/>
                </a:solidFill>
                <a:latin typeface="Aptos"/>
              </a:defRPr>
            </a:pPr>
            <a:r>
              <a:t>Recover lost renewable output</a:t>
            </a:r>
          </a:p>
        </p:txBody>
      </p:sp>
      <p:sp>
        <p:nvSpPr>
          <p:cNvPr id="16" name="Rectangle 15"/>
          <p:cNvSpPr/>
          <p:nvPr/>
        </p:nvSpPr>
        <p:spPr>
          <a:xfrm>
            <a:off x="777240" y="3611880"/>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777240" y="3977639"/>
            <a:ext cx="10515600" cy="1417320"/>
          </a:xfrm>
          <a:prstGeom prst="rect">
            <a:avLst/>
          </a:prstGeom>
          <a:noFill/>
        </p:spPr>
        <p:txBody>
          <a:bodyPr wrap="square">
            <a:spAutoFit/>
          </a:bodyPr>
          <a:lstStyle/>
          <a:p>
            <a:pPr>
              <a:spcAft>
                <a:spcPts val="1200"/>
              </a:spcAft>
              <a:defRPr sz="1500">
                <a:solidFill>
                  <a:srgbClr val="DDE8F0"/>
                </a:solidFill>
                <a:latin typeface="Aptos"/>
              </a:defRPr>
            </a:pPr>
            <a:r>
              <a:t>Revenue stacking can improve economics but makes financial modelling and lender due diligence more complex.</a:t>
            </a:r>
          </a:p>
          <a:p>
            <a:pPr>
              <a:spcAft>
                <a:spcPts val="1200"/>
              </a:spcAft>
              <a:defRPr sz="1500">
                <a:solidFill>
                  <a:srgbClr val="DDE8F0"/>
                </a:solidFill>
                <a:latin typeface="Aptos"/>
              </a:defRPr>
            </a:pPr>
            <a:r>
              <a:t>Battery degradation, augmentation needs, warranty terms and technology performance create additional long-term risks.</a:t>
            </a:r>
          </a:p>
        </p:txBody>
      </p:sp>
      <p:sp>
        <p:nvSpPr>
          <p:cNvPr id="18" name="TextBox 17"/>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20" name="Picture 19" descr="A blue background with white text&#10;&#10;AI-generated content may be incorrect.">
            <a:extLst>
              <a:ext uri="{FF2B5EF4-FFF2-40B4-BE49-F238E27FC236}">
                <a16:creationId xmlns:a16="http://schemas.microsoft.com/office/drawing/2014/main" id="{7F0D09BA-ECC1-0C7C-2C49-EBC4A85B15CE}"/>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dirty="0"/>
              <a:t>BESS-Specific Financing Challenges</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10515600" cy="4983480"/>
          </a:xfrm>
          <a:prstGeom prst="rect">
            <a:avLst/>
          </a:prstGeom>
          <a:noFill/>
        </p:spPr>
        <p:txBody>
          <a:bodyPr wrap="square">
            <a:spAutoFit/>
          </a:bodyPr>
          <a:lstStyle/>
          <a:p>
            <a:pPr>
              <a:spcAft>
                <a:spcPts val="1200"/>
              </a:spcAft>
              <a:defRPr sz="1650">
                <a:solidFill>
                  <a:srgbClr val="DDE8F0"/>
                </a:solidFill>
                <a:latin typeface="Aptos"/>
              </a:defRPr>
            </a:pPr>
            <a:r>
              <a:t>Uncertain regulatory classification and permitting pathways for standalone storage.</a:t>
            </a:r>
          </a:p>
          <a:p>
            <a:pPr>
              <a:spcAft>
                <a:spcPts val="1200"/>
              </a:spcAft>
              <a:defRPr sz="1650">
                <a:solidFill>
                  <a:srgbClr val="DDE8F0"/>
                </a:solidFill>
                <a:latin typeface="Aptos"/>
              </a:defRPr>
            </a:pPr>
            <a:r>
              <a:t>Limited historical market data for forecasting storage revenues.</a:t>
            </a:r>
          </a:p>
          <a:p>
            <a:pPr>
              <a:spcAft>
                <a:spcPts val="1200"/>
              </a:spcAft>
              <a:defRPr sz="1650">
                <a:solidFill>
                  <a:srgbClr val="DDE8F0"/>
                </a:solidFill>
                <a:latin typeface="Aptos"/>
              </a:defRPr>
            </a:pPr>
            <a:r>
              <a:t>Questions around market access, dispatch rights and participation in balancing / ancillary-service markets.</a:t>
            </a:r>
          </a:p>
          <a:p>
            <a:pPr>
              <a:spcAft>
                <a:spcPts val="1200"/>
              </a:spcAft>
              <a:defRPr sz="1650">
                <a:solidFill>
                  <a:srgbClr val="DDE8F0"/>
                </a:solidFill>
                <a:latin typeface="Aptos"/>
              </a:defRPr>
            </a:pPr>
            <a:r>
              <a:t>High upfront CAPEX combined with technology and degradation risk.</a:t>
            </a:r>
          </a:p>
          <a:p>
            <a:pPr>
              <a:spcAft>
                <a:spcPts val="1200"/>
              </a:spcAft>
              <a:defRPr sz="1650">
                <a:solidFill>
                  <a:srgbClr val="DDE8F0"/>
                </a:solidFill>
                <a:latin typeface="Aptos"/>
              </a:defRPr>
            </a:pPr>
            <a:r>
              <a:t>Debt providers may require stronger equity support, conservative leverage or contracted revenues.</a:t>
            </a:r>
          </a:p>
        </p:txBody>
      </p:sp>
      <p:sp>
        <p:nvSpPr>
          <p:cNvPr id="6" name="TextBox 5"/>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7" name="TextBox 6"/>
          <p:cNvSpPr txBox="1"/>
          <p:nvPr/>
        </p:nvSpPr>
        <p:spPr>
          <a:xfrm>
            <a:off x="-3154680" y="6107385"/>
            <a:ext cx="6675120" cy="228600"/>
          </a:xfrm>
          <a:prstGeom prst="rect">
            <a:avLst/>
          </a:prstGeom>
          <a:noFill/>
        </p:spPr>
        <p:txBody>
          <a:bodyPr wrap="square">
            <a:spAutoFit/>
          </a:bodyPr>
          <a:lstStyle/>
          <a:p>
            <a:pPr algn="r">
              <a:defRPr sz="630" b="0">
                <a:solidFill>
                  <a:srgbClr val="AEC3D2"/>
                </a:solidFill>
                <a:latin typeface="Aptos"/>
              </a:defRPr>
            </a:pPr>
            <a:r>
              <a:t>Source: MARES Conference 2024 discussion on storage, regulation and financing.</a:t>
            </a:r>
          </a:p>
        </p:txBody>
      </p:sp>
      <p:pic>
        <p:nvPicPr>
          <p:cNvPr id="9" name="Picture 8" descr="A blue background with white text&#10;&#10;AI-generated content may be incorrect.">
            <a:extLst>
              <a:ext uri="{FF2B5EF4-FFF2-40B4-BE49-F238E27FC236}">
                <a16:creationId xmlns:a16="http://schemas.microsoft.com/office/drawing/2014/main" id="{1B81B19E-0D5B-C3FF-5FF5-0F0E2FA0E465}"/>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lang="en-GB" dirty="0"/>
              <a:t>What</a:t>
            </a:r>
            <a:r>
              <a:rPr dirty="0"/>
              <a:t> Lenders Look For</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80160"/>
            <a:ext cx="2194560" cy="320040"/>
          </a:xfrm>
          <a:prstGeom prst="rect">
            <a:avLst/>
          </a:prstGeom>
          <a:noFill/>
        </p:spPr>
        <p:txBody>
          <a:bodyPr wrap="square">
            <a:spAutoFit/>
          </a:bodyPr>
          <a:lstStyle/>
          <a:p>
            <a:pPr algn="l">
              <a:defRPr sz="1500" b="1">
                <a:solidFill>
                  <a:srgbClr val="4BB7B8"/>
                </a:solidFill>
                <a:latin typeface="Aptos"/>
              </a:defRPr>
            </a:pPr>
            <a:r>
              <a:t>Sponsor &amp; equity</a:t>
            </a:r>
          </a:p>
        </p:txBody>
      </p:sp>
      <p:sp>
        <p:nvSpPr>
          <p:cNvPr id="6" name="TextBox 5"/>
          <p:cNvSpPr txBox="1"/>
          <p:nvPr/>
        </p:nvSpPr>
        <p:spPr>
          <a:xfrm>
            <a:off x="777240" y="1691639"/>
            <a:ext cx="4800600" cy="777240"/>
          </a:xfrm>
          <a:prstGeom prst="rect">
            <a:avLst/>
          </a:prstGeom>
          <a:noFill/>
        </p:spPr>
        <p:txBody>
          <a:bodyPr wrap="square">
            <a:spAutoFit/>
          </a:bodyPr>
          <a:lstStyle/>
          <a:p>
            <a:pPr algn="l">
              <a:defRPr sz="1400" b="0">
                <a:solidFill>
                  <a:srgbClr val="DDE8F0"/>
                </a:solidFill>
                <a:latin typeface="Aptos"/>
              </a:defRPr>
            </a:pPr>
            <a:r>
              <a:t>Strong sponsor and sufficient equity contribution.</a:t>
            </a:r>
          </a:p>
        </p:txBody>
      </p:sp>
      <p:sp>
        <p:nvSpPr>
          <p:cNvPr id="7" name="TextBox 6"/>
          <p:cNvSpPr txBox="1"/>
          <p:nvPr/>
        </p:nvSpPr>
        <p:spPr>
          <a:xfrm>
            <a:off x="777240" y="2788920"/>
            <a:ext cx="2194560" cy="320040"/>
          </a:xfrm>
          <a:prstGeom prst="rect">
            <a:avLst/>
          </a:prstGeom>
          <a:noFill/>
        </p:spPr>
        <p:txBody>
          <a:bodyPr wrap="square">
            <a:spAutoFit/>
          </a:bodyPr>
          <a:lstStyle/>
          <a:p>
            <a:pPr algn="l">
              <a:defRPr sz="1500" b="1">
                <a:solidFill>
                  <a:srgbClr val="80B8D6"/>
                </a:solidFill>
                <a:latin typeface="Aptos"/>
              </a:defRPr>
            </a:pPr>
            <a:r>
              <a:t>Rights &amp; permits</a:t>
            </a:r>
          </a:p>
        </p:txBody>
      </p:sp>
      <p:sp>
        <p:nvSpPr>
          <p:cNvPr id="8" name="TextBox 7"/>
          <p:cNvSpPr txBox="1"/>
          <p:nvPr/>
        </p:nvSpPr>
        <p:spPr>
          <a:xfrm>
            <a:off x="777240" y="3200400"/>
            <a:ext cx="4800600" cy="777240"/>
          </a:xfrm>
          <a:prstGeom prst="rect">
            <a:avLst/>
          </a:prstGeom>
          <a:noFill/>
        </p:spPr>
        <p:txBody>
          <a:bodyPr wrap="square">
            <a:spAutoFit/>
          </a:bodyPr>
          <a:lstStyle/>
          <a:p>
            <a:pPr algn="l">
              <a:defRPr sz="1400" b="0">
                <a:solidFill>
                  <a:srgbClr val="DDE8F0"/>
                </a:solidFill>
                <a:latin typeface="Aptos"/>
              </a:defRPr>
            </a:pPr>
            <a:r>
              <a:t>Clear land rights, permits and environmental / social compliance.</a:t>
            </a:r>
          </a:p>
        </p:txBody>
      </p:sp>
      <p:sp>
        <p:nvSpPr>
          <p:cNvPr id="9" name="TextBox 8"/>
          <p:cNvSpPr txBox="1"/>
          <p:nvPr/>
        </p:nvSpPr>
        <p:spPr>
          <a:xfrm>
            <a:off x="777240" y="4297679"/>
            <a:ext cx="2194560" cy="320040"/>
          </a:xfrm>
          <a:prstGeom prst="rect">
            <a:avLst/>
          </a:prstGeom>
          <a:noFill/>
        </p:spPr>
        <p:txBody>
          <a:bodyPr wrap="square">
            <a:spAutoFit/>
          </a:bodyPr>
          <a:lstStyle/>
          <a:p>
            <a:pPr algn="l">
              <a:defRPr sz="1500" b="1">
                <a:solidFill>
                  <a:srgbClr val="79BE90"/>
                </a:solidFill>
                <a:latin typeface="Aptos"/>
              </a:defRPr>
            </a:pPr>
            <a:r>
              <a:t>Grid &amp; schedule</a:t>
            </a:r>
          </a:p>
        </p:txBody>
      </p:sp>
      <p:sp>
        <p:nvSpPr>
          <p:cNvPr id="10" name="TextBox 9"/>
          <p:cNvSpPr txBox="1"/>
          <p:nvPr/>
        </p:nvSpPr>
        <p:spPr>
          <a:xfrm>
            <a:off x="777240" y="4709159"/>
            <a:ext cx="4800600" cy="777240"/>
          </a:xfrm>
          <a:prstGeom prst="rect">
            <a:avLst/>
          </a:prstGeom>
          <a:noFill/>
        </p:spPr>
        <p:txBody>
          <a:bodyPr wrap="square">
            <a:spAutoFit/>
          </a:bodyPr>
          <a:lstStyle/>
          <a:p>
            <a:pPr algn="l">
              <a:defRPr sz="1400" b="0">
                <a:solidFill>
                  <a:srgbClr val="DDE8F0"/>
                </a:solidFill>
                <a:latin typeface="Aptos"/>
              </a:defRPr>
            </a:pPr>
            <a:r>
              <a:t>Bankable grid connection agreement and realistic construction schedule.</a:t>
            </a:r>
          </a:p>
        </p:txBody>
      </p:sp>
      <p:sp>
        <p:nvSpPr>
          <p:cNvPr id="11" name="TextBox 10"/>
          <p:cNvSpPr txBox="1"/>
          <p:nvPr/>
        </p:nvSpPr>
        <p:spPr>
          <a:xfrm>
            <a:off x="6263640" y="1280160"/>
            <a:ext cx="2194560" cy="320040"/>
          </a:xfrm>
          <a:prstGeom prst="rect">
            <a:avLst/>
          </a:prstGeom>
          <a:noFill/>
        </p:spPr>
        <p:txBody>
          <a:bodyPr wrap="square">
            <a:spAutoFit/>
          </a:bodyPr>
          <a:lstStyle/>
          <a:p>
            <a:pPr algn="l">
              <a:defRPr sz="1500" b="1">
                <a:solidFill>
                  <a:srgbClr val="E1AF5D"/>
                </a:solidFill>
                <a:latin typeface="Aptos"/>
              </a:defRPr>
            </a:pPr>
            <a:r>
              <a:t>Revenue model</a:t>
            </a:r>
          </a:p>
        </p:txBody>
      </p:sp>
      <p:sp>
        <p:nvSpPr>
          <p:cNvPr id="12" name="TextBox 11"/>
          <p:cNvSpPr txBox="1"/>
          <p:nvPr/>
        </p:nvSpPr>
        <p:spPr>
          <a:xfrm>
            <a:off x="6263640" y="1691639"/>
            <a:ext cx="4800600" cy="777240"/>
          </a:xfrm>
          <a:prstGeom prst="rect">
            <a:avLst/>
          </a:prstGeom>
          <a:noFill/>
        </p:spPr>
        <p:txBody>
          <a:bodyPr wrap="square">
            <a:spAutoFit/>
          </a:bodyPr>
          <a:lstStyle/>
          <a:p>
            <a:pPr algn="l">
              <a:defRPr sz="1400" b="0">
                <a:solidFill>
                  <a:srgbClr val="DDE8F0"/>
                </a:solidFill>
                <a:latin typeface="Aptos"/>
              </a:defRPr>
            </a:pPr>
            <a:r>
              <a:t>Credible revenue model, preferably supported by contracts or regulated mechanisms.</a:t>
            </a:r>
          </a:p>
        </p:txBody>
      </p:sp>
      <p:sp>
        <p:nvSpPr>
          <p:cNvPr id="13" name="TextBox 12"/>
          <p:cNvSpPr txBox="1"/>
          <p:nvPr/>
        </p:nvSpPr>
        <p:spPr>
          <a:xfrm>
            <a:off x="6263640" y="2788920"/>
            <a:ext cx="2194560" cy="320040"/>
          </a:xfrm>
          <a:prstGeom prst="rect">
            <a:avLst/>
          </a:prstGeom>
          <a:noFill/>
        </p:spPr>
        <p:txBody>
          <a:bodyPr wrap="square">
            <a:spAutoFit/>
          </a:bodyPr>
          <a:lstStyle/>
          <a:p>
            <a:pPr algn="l">
              <a:defRPr sz="1500" b="1">
                <a:solidFill>
                  <a:srgbClr val="4BB7B8"/>
                </a:solidFill>
                <a:latin typeface="Aptos"/>
              </a:defRPr>
            </a:pPr>
            <a:r>
              <a:t>EPC / O&amp;M</a:t>
            </a:r>
          </a:p>
        </p:txBody>
      </p:sp>
      <p:sp>
        <p:nvSpPr>
          <p:cNvPr id="14" name="TextBox 13"/>
          <p:cNvSpPr txBox="1"/>
          <p:nvPr/>
        </p:nvSpPr>
        <p:spPr>
          <a:xfrm>
            <a:off x="6263640" y="3200400"/>
            <a:ext cx="4800600" cy="777240"/>
          </a:xfrm>
          <a:prstGeom prst="rect">
            <a:avLst/>
          </a:prstGeom>
          <a:noFill/>
        </p:spPr>
        <p:txBody>
          <a:bodyPr wrap="square">
            <a:spAutoFit/>
          </a:bodyPr>
          <a:lstStyle/>
          <a:p>
            <a:pPr algn="l">
              <a:defRPr sz="1400" b="0">
                <a:solidFill>
                  <a:srgbClr val="DDE8F0"/>
                </a:solidFill>
                <a:latin typeface="Aptos"/>
              </a:defRPr>
            </a:pPr>
            <a:r>
              <a:t>Robust arrangements, warranties and insurance.</a:t>
            </a:r>
          </a:p>
        </p:txBody>
      </p:sp>
      <p:sp>
        <p:nvSpPr>
          <p:cNvPr id="15" name="TextBox 14"/>
          <p:cNvSpPr txBox="1"/>
          <p:nvPr/>
        </p:nvSpPr>
        <p:spPr>
          <a:xfrm>
            <a:off x="6263640" y="4297679"/>
            <a:ext cx="2194560" cy="320040"/>
          </a:xfrm>
          <a:prstGeom prst="rect">
            <a:avLst/>
          </a:prstGeom>
          <a:noFill/>
        </p:spPr>
        <p:txBody>
          <a:bodyPr wrap="square">
            <a:spAutoFit/>
          </a:bodyPr>
          <a:lstStyle/>
          <a:p>
            <a:pPr algn="l">
              <a:defRPr sz="1500" b="1">
                <a:solidFill>
                  <a:srgbClr val="80B8D6"/>
                </a:solidFill>
                <a:latin typeface="Aptos"/>
              </a:defRPr>
            </a:pPr>
            <a:r>
              <a:t>BESS specifics</a:t>
            </a:r>
          </a:p>
        </p:txBody>
      </p:sp>
      <p:sp>
        <p:nvSpPr>
          <p:cNvPr id="16" name="TextBox 15"/>
          <p:cNvSpPr txBox="1"/>
          <p:nvPr/>
        </p:nvSpPr>
        <p:spPr>
          <a:xfrm>
            <a:off x="6263640" y="4709159"/>
            <a:ext cx="4800600" cy="777240"/>
          </a:xfrm>
          <a:prstGeom prst="rect">
            <a:avLst/>
          </a:prstGeom>
          <a:noFill/>
        </p:spPr>
        <p:txBody>
          <a:bodyPr wrap="square">
            <a:spAutoFit/>
          </a:bodyPr>
          <a:lstStyle/>
          <a:p>
            <a:pPr algn="l">
              <a:defRPr sz="1400" b="0">
                <a:solidFill>
                  <a:srgbClr val="DDE8F0"/>
                </a:solidFill>
                <a:latin typeface="Aptos"/>
              </a:defRPr>
            </a:pPr>
            <a:r>
              <a:t>Degradation model, augmentation strategy, operating controls and conservative revenue assumptions.</a:t>
            </a:r>
          </a:p>
        </p:txBody>
      </p:sp>
      <p:sp>
        <p:nvSpPr>
          <p:cNvPr id="17" name="TextBox 16"/>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19" name="Picture 18" descr="A blue background with white text&#10;&#10;AI-generated content may be incorrect.">
            <a:extLst>
              <a:ext uri="{FF2B5EF4-FFF2-40B4-BE49-F238E27FC236}">
                <a16:creationId xmlns:a16="http://schemas.microsoft.com/office/drawing/2014/main" id="{B230C986-B653-959D-2BAD-C412667C7D83}"/>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lang="en-GB" dirty="0"/>
              <a:t>Risk</a:t>
            </a:r>
            <a:r>
              <a:rPr dirty="0"/>
              <a:t> Allocation Framework</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143000"/>
            <a:ext cx="2514600" cy="320040"/>
          </a:xfrm>
          <a:prstGeom prst="rect">
            <a:avLst/>
          </a:prstGeom>
          <a:noFill/>
        </p:spPr>
        <p:txBody>
          <a:bodyPr wrap="square">
            <a:spAutoFit/>
          </a:bodyPr>
          <a:lstStyle/>
          <a:p>
            <a:pPr algn="l">
              <a:defRPr sz="1400" b="1">
                <a:solidFill>
                  <a:srgbClr val="4BB7B8"/>
                </a:solidFill>
                <a:latin typeface="Aptos"/>
              </a:defRPr>
            </a:pPr>
            <a:r>
              <a:t>Government / regulator</a:t>
            </a:r>
          </a:p>
        </p:txBody>
      </p:sp>
      <p:sp>
        <p:nvSpPr>
          <p:cNvPr id="6" name="TextBox 5"/>
          <p:cNvSpPr txBox="1"/>
          <p:nvPr/>
        </p:nvSpPr>
        <p:spPr>
          <a:xfrm>
            <a:off x="3383280" y="1143000"/>
            <a:ext cx="7680960" cy="457200"/>
          </a:xfrm>
          <a:prstGeom prst="rect">
            <a:avLst/>
          </a:prstGeom>
          <a:noFill/>
        </p:spPr>
        <p:txBody>
          <a:bodyPr wrap="square">
            <a:spAutoFit/>
          </a:bodyPr>
          <a:lstStyle/>
          <a:p>
            <a:pPr algn="l">
              <a:defRPr sz="1400" b="0">
                <a:solidFill>
                  <a:srgbClr val="DDE8F0"/>
                </a:solidFill>
                <a:latin typeface="Aptos"/>
              </a:defRPr>
            </a:pPr>
            <a:r>
              <a:t>Stable rules, market design, permitting and transparent support mechanisms.</a:t>
            </a:r>
          </a:p>
        </p:txBody>
      </p:sp>
      <p:sp>
        <p:nvSpPr>
          <p:cNvPr id="7" name="TextBox 6"/>
          <p:cNvSpPr txBox="1"/>
          <p:nvPr/>
        </p:nvSpPr>
        <p:spPr>
          <a:xfrm>
            <a:off x="777240" y="1947672"/>
            <a:ext cx="2514600" cy="320040"/>
          </a:xfrm>
          <a:prstGeom prst="rect">
            <a:avLst/>
          </a:prstGeom>
          <a:noFill/>
        </p:spPr>
        <p:txBody>
          <a:bodyPr wrap="square">
            <a:spAutoFit/>
          </a:bodyPr>
          <a:lstStyle/>
          <a:p>
            <a:pPr algn="l">
              <a:defRPr sz="1400" b="1">
                <a:solidFill>
                  <a:srgbClr val="80B8D6"/>
                </a:solidFill>
                <a:latin typeface="Aptos"/>
              </a:defRPr>
            </a:pPr>
            <a:r>
              <a:t>System operators</a:t>
            </a:r>
          </a:p>
        </p:txBody>
      </p:sp>
      <p:sp>
        <p:nvSpPr>
          <p:cNvPr id="8" name="TextBox 7"/>
          <p:cNvSpPr txBox="1"/>
          <p:nvPr/>
        </p:nvSpPr>
        <p:spPr>
          <a:xfrm>
            <a:off x="3383280" y="1947672"/>
            <a:ext cx="7680960" cy="457200"/>
          </a:xfrm>
          <a:prstGeom prst="rect">
            <a:avLst/>
          </a:prstGeom>
          <a:noFill/>
        </p:spPr>
        <p:txBody>
          <a:bodyPr wrap="square">
            <a:spAutoFit/>
          </a:bodyPr>
          <a:lstStyle/>
          <a:p>
            <a:pPr algn="l">
              <a:defRPr sz="1400" b="0">
                <a:solidFill>
                  <a:srgbClr val="DDE8F0"/>
                </a:solidFill>
                <a:latin typeface="Aptos"/>
              </a:defRPr>
            </a:pPr>
            <a:r>
              <a:t>Transparent connection procedures and reliable network planning.</a:t>
            </a:r>
          </a:p>
        </p:txBody>
      </p:sp>
      <p:sp>
        <p:nvSpPr>
          <p:cNvPr id="9" name="TextBox 8"/>
          <p:cNvSpPr txBox="1"/>
          <p:nvPr/>
        </p:nvSpPr>
        <p:spPr>
          <a:xfrm>
            <a:off x="777240" y="2752344"/>
            <a:ext cx="2514600" cy="320040"/>
          </a:xfrm>
          <a:prstGeom prst="rect">
            <a:avLst/>
          </a:prstGeom>
          <a:noFill/>
        </p:spPr>
        <p:txBody>
          <a:bodyPr wrap="square">
            <a:spAutoFit/>
          </a:bodyPr>
          <a:lstStyle/>
          <a:p>
            <a:pPr algn="l">
              <a:defRPr sz="1400" b="1">
                <a:solidFill>
                  <a:srgbClr val="79BE90"/>
                </a:solidFill>
                <a:latin typeface="Aptos"/>
              </a:defRPr>
            </a:pPr>
            <a:r>
              <a:t>Developer</a:t>
            </a:r>
          </a:p>
        </p:txBody>
      </p:sp>
      <p:sp>
        <p:nvSpPr>
          <p:cNvPr id="10" name="TextBox 9"/>
          <p:cNvSpPr txBox="1"/>
          <p:nvPr/>
        </p:nvSpPr>
        <p:spPr>
          <a:xfrm>
            <a:off x="3383280" y="2752344"/>
            <a:ext cx="7680960" cy="457200"/>
          </a:xfrm>
          <a:prstGeom prst="rect">
            <a:avLst/>
          </a:prstGeom>
          <a:noFill/>
        </p:spPr>
        <p:txBody>
          <a:bodyPr wrap="square">
            <a:spAutoFit/>
          </a:bodyPr>
          <a:lstStyle/>
          <a:p>
            <a:pPr algn="l">
              <a:defRPr sz="1400" b="0">
                <a:solidFill>
                  <a:srgbClr val="DDE8F0"/>
                </a:solidFill>
                <a:latin typeface="Aptos"/>
              </a:defRPr>
            </a:pPr>
            <a:r>
              <a:t>Development, construction and operational execution.</a:t>
            </a:r>
          </a:p>
        </p:txBody>
      </p:sp>
      <p:sp>
        <p:nvSpPr>
          <p:cNvPr id="11" name="TextBox 10"/>
          <p:cNvSpPr txBox="1"/>
          <p:nvPr/>
        </p:nvSpPr>
        <p:spPr>
          <a:xfrm>
            <a:off x="777240" y="3557016"/>
            <a:ext cx="2514600" cy="320040"/>
          </a:xfrm>
          <a:prstGeom prst="rect">
            <a:avLst/>
          </a:prstGeom>
          <a:noFill/>
        </p:spPr>
        <p:txBody>
          <a:bodyPr wrap="square">
            <a:spAutoFit/>
          </a:bodyPr>
          <a:lstStyle/>
          <a:p>
            <a:pPr algn="l">
              <a:defRPr sz="1400" b="1">
                <a:solidFill>
                  <a:srgbClr val="E1AF5D"/>
                </a:solidFill>
                <a:latin typeface="Aptos"/>
              </a:defRPr>
            </a:pPr>
            <a:r>
              <a:t>EPC / OEM</a:t>
            </a:r>
          </a:p>
        </p:txBody>
      </p:sp>
      <p:sp>
        <p:nvSpPr>
          <p:cNvPr id="12" name="TextBox 11"/>
          <p:cNvSpPr txBox="1"/>
          <p:nvPr/>
        </p:nvSpPr>
        <p:spPr>
          <a:xfrm>
            <a:off x="3383280" y="3557016"/>
            <a:ext cx="7680960" cy="457200"/>
          </a:xfrm>
          <a:prstGeom prst="rect">
            <a:avLst/>
          </a:prstGeom>
          <a:noFill/>
        </p:spPr>
        <p:txBody>
          <a:bodyPr wrap="square">
            <a:spAutoFit/>
          </a:bodyPr>
          <a:lstStyle/>
          <a:p>
            <a:pPr algn="l">
              <a:defRPr sz="1400" b="0">
                <a:solidFill>
                  <a:srgbClr val="DDE8F0"/>
                </a:solidFill>
                <a:latin typeface="Aptos"/>
              </a:defRPr>
            </a:pPr>
            <a:r>
              <a:t>Performance guarantees, defects and warranty obligations.</a:t>
            </a:r>
          </a:p>
        </p:txBody>
      </p:sp>
      <p:sp>
        <p:nvSpPr>
          <p:cNvPr id="13" name="TextBox 12"/>
          <p:cNvSpPr txBox="1"/>
          <p:nvPr/>
        </p:nvSpPr>
        <p:spPr>
          <a:xfrm>
            <a:off x="777240" y="4361688"/>
            <a:ext cx="2514600" cy="320040"/>
          </a:xfrm>
          <a:prstGeom prst="rect">
            <a:avLst/>
          </a:prstGeom>
          <a:noFill/>
        </p:spPr>
        <p:txBody>
          <a:bodyPr wrap="square">
            <a:spAutoFit/>
          </a:bodyPr>
          <a:lstStyle/>
          <a:p>
            <a:pPr algn="l">
              <a:defRPr sz="1400" b="1">
                <a:solidFill>
                  <a:srgbClr val="4BB7B8"/>
                </a:solidFill>
                <a:latin typeface="Aptos"/>
              </a:defRPr>
            </a:pPr>
            <a:r>
              <a:t>Offtaker / market</a:t>
            </a:r>
          </a:p>
        </p:txBody>
      </p:sp>
      <p:sp>
        <p:nvSpPr>
          <p:cNvPr id="14" name="TextBox 13"/>
          <p:cNvSpPr txBox="1"/>
          <p:nvPr/>
        </p:nvSpPr>
        <p:spPr>
          <a:xfrm>
            <a:off x="3383280" y="4361688"/>
            <a:ext cx="7680960" cy="457200"/>
          </a:xfrm>
          <a:prstGeom prst="rect">
            <a:avLst/>
          </a:prstGeom>
          <a:noFill/>
        </p:spPr>
        <p:txBody>
          <a:bodyPr wrap="square">
            <a:spAutoFit/>
          </a:bodyPr>
          <a:lstStyle/>
          <a:p>
            <a:pPr algn="l">
              <a:defRPr sz="1400" b="0">
                <a:solidFill>
                  <a:srgbClr val="DDE8F0"/>
                </a:solidFill>
                <a:latin typeface="Aptos"/>
              </a:defRPr>
            </a:pPr>
            <a:r>
              <a:t>Contracted energy or service revenues.</a:t>
            </a:r>
          </a:p>
        </p:txBody>
      </p:sp>
      <p:sp>
        <p:nvSpPr>
          <p:cNvPr id="15" name="TextBox 14"/>
          <p:cNvSpPr txBox="1"/>
          <p:nvPr/>
        </p:nvSpPr>
        <p:spPr>
          <a:xfrm>
            <a:off x="777240" y="5166360"/>
            <a:ext cx="2514600" cy="320040"/>
          </a:xfrm>
          <a:prstGeom prst="rect">
            <a:avLst/>
          </a:prstGeom>
          <a:noFill/>
        </p:spPr>
        <p:txBody>
          <a:bodyPr wrap="square">
            <a:spAutoFit/>
          </a:bodyPr>
          <a:lstStyle/>
          <a:p>
            <a:pPr algn="l">
              <a:defRPr sz="1400" b="1">
                <a:solidFill>
                  <a:srgbClr val="80B8D6"/>
                </a:solidFill>
                <a:latin typeface="Aptos"/>
              </a:defRPr>
            </a:pPr>
            <a:r>
              <a:t>Financiers</a:t>
            </a:r>
          </a:p>
        </p:txBody>
      </p:sp>
      <p:sp>
        <p:nvSpPr>
          <p:cNvPr id="16" name="TextBox 15"/>
          <p:cNvSpPr txBox="1"/>
          <p:nvPr/>
        </p:nvSpPr>
        <p:spPr>
          <a:xfrm>
            <a:off x="3383280" y="5166360"/>
            <a:ext cx="7680960" cy="457200"/>
          </a:xfrm>
          <a:prstGeom prst="rect">
            <a:avLst/>
          </a:prstGeom>
          <a:noFill/>
        </p:spPr>
        <p:txBody>
          <a:bodyPr wrap="square">
            <a:spAutoFit/>
          </a:bodyPr>
          <a:lstStyle/>
          <a:p>
            <a:pPr algn="l">
              <a:defRPr sz="1400" b="0">
                <a:solidFill>
                  <a:srgbClr val="DDE8F0"/>
                </a:solidFill>
                <a:latin typeface="Aptos"/>
              </a:defRPr>
            </a:pPr>
            <a:r>
              <a:t>Provide capital once risks are sufficiently mitigated and allocated.</a:t>
            </a:r>
          </a:p>
        </p:txBody>
      </p:sp>
      <p:sp>
        <p:nvSpPr>
          <p:cNvPr id="17" name="TextBox 16"/>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pic>
        <p:nvPicPr>
          <p:cNvPr id="19" name="Picture 18" descr="A blue background with white text&#10;&#10;AI-generated content may be incorrect.">
            <a:extLst>
              <a:ext uri="{FF2B5EF4-FFF2-40B4-BE49-F238E27FC236}">
                <a16:creationId xmlns:a16="http://schemas.microsoft.com/office/drawing/2014/main" id="{DA61628F-873D-30D1-B38B-9FF78818AE25}"/>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1206" y="-22412"/>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lIns="91440" tIns="45720" rIns="91440" bIns="45720" anchor="t">
            <a:spAutoFit/>
          </a:bodyPr>
          <a:lstStyle/>
          <a:p>
            <a:pPr algn="l">
              <a:defRPr sz="2600" b="1">
                <a:solidFill>
                  <a:srgbClr val="FFFFFF"/>
                </a:solidFill>
                <a:latin typeface="Aptos"/>
              </a:defRPr>
            </a:pPr>
            <a:r>
              <a:rPr lang="en-GB" dirty="0"/>
              <a:t>The</a:t>
            </a:r>
            <a:r>
              <a:rPr dirty="0"/>
              <a:t> Role of </a:t>
            </a:r>
            <a:r>
              <a:rPr dirty="0" err="1"/>
              <a:t>CfDs</a:t>
            </a:r>
            <a:r>
              <a:rPr dirty="0"/>
              <a:t> and Long-Term Revenue Contracts</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10515600" cy="4983480"/>
          </a:xfrm>
          <a:prstGeom prst="rect">
            <a:avLst/>
          </a:prstGeom>
          <a:noFill/>
        </p:spPr>
        <p:txBody>
          <a:bodyPr wrap="square">
            <a:spAutoFit/>
          </a:bodyPr>
          <a:lstStyle/>
          <a:p>
            <a:pPr>
              <a:spcAft>
                <a:spcPts val="1200"/>
              </a:spcAft>
              <a:defRPr sz="1700">
                <a:solidFill>
                  <a:srgbClr val="DDE8F0"/>
                </a:solidFill>
                <a:latin typeface="Aptos"/>
              </a:defRPr>
            </a:pPr>
            <a:r>
              <a:t>Merchant-price exposure is one of the largest barriers to high leverage.</a:t>
            </a:r>
          </a:p>
          <a:p>
            <a:pPr>
              <a:spcAft>
                <a:spcPts val="1200"/>
              </a:spcAft>
              <a:defRPr sz="1700">
                <a:solidFill>
                  <a:srgbClr val="DDE8F0"/>
                </a:solidFill>
                <a:latin typeface="Aptos"/>
              </a:defRPr>
            </a:pPr>
            <a:r>
              <a:rPr err="1"/>
              <a:t>CfDs</a:t>
            </a:r>
            <a:r>
              <a:t> can provide more predictable revenues and reduce financing costs when well designed.</a:t>
            </a:r>
          </a:p>
          <a:p>
            <a:pPr>
              <a:spcAft>
                <a:spcPts val="1200"/>
              </a:spcAft>
              <a:defRPr sz="1700">
                <a:solidFill>
                  <a:srgbClr val="DDE8F0"/>
                </a:solidFill>
                <a:latin typeface="Aptos"/>
              </a:defRPr>
            </a:pPr>
            <a:r>
              <a:t>Long-term corporate PPAs can also support bankability, although credit quality and contract terms matter.</a:t>
            </a:r>
          </a:p>
          <a:p>
            <a:pPr>
              <a:spcAft>
                <a:spcPts val="1200"/>
              </a:spcAft>
              <a:defRPr sz="1700">
                <a:solidFill>
                  <a:srgbClr val="DDE8F0"/>
                </a:solidFill>
                <a:latin typeface="Aptos"/>
              </a:defRPr>
            </a:pPr>
            <a:r>
              <a:t>For BESS, similar mechanisms may be needed for capacity or availability where merchant revenues alone are insufficient.</a:t>
            </a:r>
          </a:p>
        </p:txBody>
      </p:sp>
      <p:sp>
        <p:nvSpPr>
          <p:cNvPr id="6" name="TextBox 5"/>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7" name="TextBox 6"/>
          <p:cNvSpPr txBox="1"/>
          <p:nvPr/>
        </p:nvSpPr>
        <p:spPr>
          <a:xfrm>
            <a:off x="-3490856" y="6028944"/>
            <a:ext cx="6675120" cy="228600"/>
          </a:xfrm>
          <a:prstGeom prst="rect">
            <a:avLst/>
          </a:prstGeom>
          <a:noFill/>
        </p:spPr>
        <p:txBody>
          <a:bodyPr wrap="square">
            <a:spAutoFit/>
          </a:bodyPr>
          <a:lstStyle/>
          <a:p>
            <a:pPr algn="r">
              <a:defRPr sz="630" b="0">
                <a:solidFill>
                  <a:srgbClr val="AEC3D2"/>
                </a:solidFill>
                <a:latin typeface="Aptos"/>
              </a:defRPr>
            </a:pPr>
            <a:r>
              <a:t>Sources: Ministry of Energy CfD announcements (2025); EBRD strategy.</a:t>
            </a:r>
          </a:p>
        </p:txBody>
      </p:sp>
      <p:pic>
        <p:nvPicPr>
          <p:cNvPr id="9" name="Picture 8" descr="A blue background with white text&#10;&#10;AI-generated content may be incorrect.">
            <a:extLst>
              <a:ext uri="{FF2B5EF4-FFF2-40B4-BE49-F238E27FC236}">
                <a16:creationId xmlns:a16="http://schemas.microsoft.com/office/drawing/2014/main" id="{EB303A73-A5ED-DE79-BF58-4CEF5A758ADB}"/>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3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2286000"/>
            <a:ext cx="10698480" cy="731520"/>
          </a:xfrm>
          <a:prstGeom prst="rect">
            <a:avLst/>
          </a:prstGeom>
          <a:noFill/>
        </p:spPr>
        <p:txBody>
          <a:bodyPr wrap="square">
            <a:spAutoFit/>
          </a:bodyPr>
          <a:lstStyle/>
          <a:p>
            <a:pPr algn="l">
              <a:defRPr sz="3400" b="1">
                <a:solidFill>
                  <a:srgbClr val="FFFFFF"/>
                </a:solidFill>
                <a:latin typeface="Aptos"/>
              </a:defRPr>
            </a:pPr>
            <a:r>
              <a:t>Danske Commodities: Market Experience</a:t>
            </a:r>
          </a:p>
        </p:txBody>
      </p:sp>
      <p:sp>
        <p:nvSpPr>
          <p:cNvPr id="4" name="TextBox 3"/>
          <p:cNvSpPr txBox="1"/>
          <p:nvPr/>
        </p:nvSpPr>
        <p:spPr>
          <a:xfrm>
            <a:off x="749808" y="3200400"/>
            <a:ext cx="10058400" cy="457200"/>
          </a:xfrm>
          <a:prstGeom prst="rect">
            <a:avLst/>
          </a:prstGeom>
          <a:noFill/>
        </p:spPr>
        <p:txBody>
          <a:bodyPr wrap="square">
            <a:spAutoFit/>
          </a:bodyPr>
          <a:lstStyle/>
          <a:p>
            <a:pPr algn="l">
              <a:defRPr sz="1600" b="0">
                <a:solidFill>
                  <a:srgbClr val="DDE8F0"/>
                </a:solidFill>
                <a:latin typeface="Aptos"/>
              </a:defRPr>
            </a:pPr>
            <a:r>
              <a:t>Optimisation, risk off-take, bankability and commercial structures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Who We Are — By the Numbers</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325880"/>
            <a:ext cx="3017520" cy="640080"/>
          </a:xfrm>
          <a:prstGeom prst="rect">
            <a:avLst/>
          </a:prstGeom>
          <a:noFill/>
        </p:spPr>
        <p:txBody>
          <a:bodyPr wrap="square">
            <a:spAutoFit/>
          </a:bodyPr>
          <a:lstStyle/>
          <a:p>
            <a:pPr algn="l">
              <a:defRPr sz="2900" b="1">
                <a:solidFill>
                  <a:srgbClr val="4BB7B8"/>
                </a:solidFill>
                <a:latin typeface="Aptos"/>
              </a:defRPr>
            </a:pPr>
            <a:r>
              <a:t>17+ GW</a:t>
            </a:r>
          </a:p>
        </p:txBody>
      </p:sp>
      <p:sp>
        <p:nvSpPr>
          <p:cNvPr id="6" name="TextBox 5"/>
          <p:cNvSpPr txBox="1"/>
          <p:nvPr/>
        </p:nvSpPr>
        <p:spPr>
          <a:xfrm>
            <a:off x="777240" y="2011680"/>
            <a:ext cx="3017520" cy="960120"/>
          </a:xfrm>
          <a:prstGeom prst="rect">
            <a:avLst/>
          </a:prstGeom>
          <a:noFill/>
        </p:spPr>
        <p:txBody>
          <a:bodyPr wrap="square">
            <a:spAutoFit/>
          </a:bodyPr>
          <a:lstStyle/>
          <a:p>
            <a:pPr algn="l">
              <a:defRPr sz="1300" b="0">
                <a:solidFill>
                  <a:srgbClr val="DDE8F0"/>
                </a:solidFill>
                <a:latin typeface="Aptos"/>
              </a:defRPr>
            </a:pPr>
            <a:r>
              <a:t>assets under contract: power production and storage capacity optimised across European markets</a:t>
            </a:r>
          </a:p>
        </p:txBody>
      </p:sp>
      <p:sp>
        <p:nvSpPr>
          <p:cNvPr id="7" name="TextBox 6"/>
          <p:cNvSpPr txBox="1"/>
          <p:nvPr/>
        </p:nvSpPr>
        <p:spPr>
          <a:xfrm>
            <a:off x="4251960" y="1325880"/>
            <a:ext cx="2286000" cy="274320"/>
          </a:xfrm>
          <a:prstGeom prst="rect">
            <a:avLst/>
          </a:prstGeom>
          <a:noFill/>
        </p:spPr>
        <p:txBody>
          <a:bodyPr wrap="square">
            <a:spAutoFit/>
          </a:bodyPr>
          <a:lstStyle/>
          <a:p>
            <a:pPr algn="l">
              <a:defRPr sz="1200" b="1">
                <a:solidFill>
                  <a:srgbClr val="80B8D6"/>
                </a:solidFill>
                <a:latin typeface="Aptos"/>
              </a:defRPr>
            </a:pPr>
            <a:r>
              <a:t>INTRADAY TRADES</a:t>
            </a:r>
          </a:p>
        </p:txBody>
      </p:sp>
      <p:sp>
        <p:nvSpPr>
          <p:cNvPr id="8" name="TextBox 7"/>
          <p:cNvSpPr txBox="1"/>
          <p:nvPr/>
        </p:nvSpPr>
        <p:spPr>
          <a:xfrm>
            <a:off x="4251960" y="1691640"/>
            <a:ext cx="3063240" cy="1143000"/>
          </a:xfrm>
          <a:prstGeom prst="rect">
            <a:avLst/>
          </a:prstGeom>
          <a:noFill/>
        </p:spPr>
        <p:txBody>
          <a:bodyPr wrap="square">
            <a:spAutoFit/>
          </a:bodyPr>
          <a:lstStyle/>
          <a:p>
            <a:pPr algn="l">
              <a:defRPr sz="1600" b="0">
                <a:solidFill>
                  <a:srgbClr val="DDE8F0"/>
                </a:solidFill>
                <a:latin typeface="Aptos"/>
              </a:defRPr>
            </a:pPr>
            <a:r>
              <a:t>Executed algorithmically. Automation handles what does not require human expertise and judgement.</a:t>
            </a:r>
          </a:p>
        </p:txBody>
      </p:sp>
      <p:sp>
        <p:nvSpPr>
          <p:cNvPr id="9" name="TextBox 8"/>
          <p:cNvSpPr txBox="1"/>
          <p:nvPr/>
        </p:nvSpPr>
        <p:spPr>
          <a:xfrm>
            <a:off x="7955279" y="1325880"/>
            <a:ext cx="1828800" cy="274320"/>
          </a:xfrm>
          <a:prstGeom prst="rect">
            <a:avLst/>
          </a:prstGeom>
          <a:noFill/>
        </p:spPr>
        <p:txBody>
          <a:bodyPr wrap="square">
            <a:spAutoFit/>
          </a:bodyPr>
          <a:lstStyle/>
          <a:p>
            <a:pPr algn="l">
              <a:defRPr sz="1200" b="1">
                <a:solidFill>
                  <a:srgbClr val="79BE90"/>
                </a:solidFill>
                <a:latin typeface="Aptos"/>
              </a:defRPr>
            </a:pPr>
            <a:r>
              <a:t>PEOPLE</a:t>
            </a:r>
          </a:p>
        </p:txBody>
      </p:sp>
      <p:sp>
        <p:nvSpPr>
          <p:cNvPr id="10" name="TextBox 9"/>
          <p:cNvSpPr txBox="1"/>
          <p:nvPr/>
        </p:nvSpPr>
        <p:spPr>
          <a:xfrm>
            <a:off x="7955279" y="1691640"/>
            <a:ext cx="3063240" cy="1143000"/>
          </a:xfrm>
          <a:prstGeom prst="rect">
            <a:avLst/>
          </a:prstGeom>
          <a:noFill/>
        </p:spPr>
        <p:txBody>
          <a:bodyPr wrap="square">
            <a:spAutoFit/>
          </a:bodyPr>
          <a:lstStyle/>
          <a:p>
            <a:pPr algn="l">
              <a:defRPr sz="1600" b="0">
                <a:solidFill>
                  <a:srgbClr val="DDE8F0"/>
                </a:solidFill>
                <a:latin typeface="Aptos"/>
              </a:defRPr>
            </a:pPr>
            <a:r>
              <a:t>Pattern-seekers. Finishers. Rigorous minds working side by side to find value others miss.</a:t>
            </a:r>
          </a:p>
        </p:txBody>
      </p:sp>
      <p:sp>
        <p:nvSpPr>
          <p:cNvPr id="11" name="Rectangle 10"/>
          <p:cNvSpPr/>
          <p:nvPr/>
        </p:nvSpPr>
        <p:spPr>
          <a:xfrm>
            <a:off x="777240" y="3337560"/>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2" name="TextBox 11"/>
          <p:cNvSpPr txBox="1"/>
          <p:nvPr/>
        </p:nvSpPr>
        <p:spPr>
          <a:xfrm>
            <a:off x="822960" y="3840480"/>
            <a:ext cx="10332720" cy="640080"/>
          </a:xfrm>
          <a:prstGeom prst="rect">
            <a:avLst/>
          </a:prstGeom>
          <a:noFill/>
        </p:spPr>
        <p:txBody>
          <a:bodyPr wrap="square">
            <a:spAutoFit/>
          </a:bodyPr>
          <a:lstStyle/>
          <a:p>
            <a:pPr algn="ctr">
              <a:defRPr sz="1800" b="1">
                <a:solidFill>
                  <a:srgbClr val="FFFFFF"/>
                </a:solidFill>
                <a:latin typeface="Aptos"/>
              </a:defRPr>
            </a:pPr>
            <a:r>
              <a:t>Every MW is actively positioned through continuous, real-time market decisions.</a:t>
            </a:r>
          </a:p>
        </p:txBody>
      </p:sp>
      <p:sp>
        <p:nvSpPr>
          <p:cNvPr id="13" name="TextBox 12"/>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4" name="TextBox 13"/>
          <p:cNvSpPr txBox="1"/>
          <p:nvPr/>
        </p:nvSpPr>
        <p:spPr>
          <a:xfrm>
            <a:off x="-4062356" y="6028944"/>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16" name="Picture 15" descr="A blue background with white text&#10;&#10;AI-generated content may be incorrect.">
            <a:extLst>
              <a:ext uri="{FF2B5EF4-FFF2-40B4-BE49-F238E27FC236}">
                <a16:creationId xmlns:a16="http://schemas.microsoft.com/office/drawing/2014/main" id="{324FD76A-0520-E6A9-7F51-58B8FB6F285D}"/>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Asset Owners — Your Assets. Fully Optimised.</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188720"/>
            <a:ext cx="10515600" cy="1631216"/>
          </a:xfrm>
          <a:prstGeom prst="rect">
            <a:avLst/>
          </a:prstGeom>
          <a:noFill/>
        </p:spPr>
        <p:txBody>
          <a:bodyPr wrap="square">
            <a:spAutoFit/>
          </a:bodyPr>
          <a:lstStyle/>
          <a:p>
            <a:pPr>
              <a:spcAft>
                <a:spcPts val="1200"/>
              </a:spcAft>
              <a:defRPr sz="1600">
                <a:solidFill>
                  <a:srgbClr val="DDE8F0"/>
                </a:solidFill>
                <a:latin typeface="Aptos"/>
              </a:defRPr>
            </a:pPr>
            <a:r>
              <a:t>Danske Commodities takes on trading and </a:t>
            </a:r>
            <a:r>
              <a:rPr lang="en-US"/>
              <a:t>optimization,</a:t>
            </a:r>
            <a:r>
              <a:t> so asset owners do not have to build the capability or manage the risk in-house.</a:t>
            </a:r>
          </a:p>
          <a:p>
            <a:pPr>
              <a:spcAft>
                <a:spcPts val="1200"/>
              </a:spcAft>
              <a:defRPr sz="1600">
                <a:solidFill>
                  <a:srgbClr val="DDE8F0"/>
                </a:solidFill>
                <a:latin typeface="Aptos"/>
              </a:defRPr>
            </a:pPr>
            <a:r>
              <a:t>Traders, quants and engineers work across day-ahead, intraday and ancillary-services markets, finding value in gaps, shifts and moments others may miss.</a:t>
            </a:r>
          </a:p>
          <a:p>
            <a:pPr>
              <a:spcAft>
                <a:spcPts val="1200"/>
              </a:spcAft>
              <a:defRPr sz="1600">
                <a:solidFill>
                  <a:srgbClr val="DDE8F0"/>
                </a:solidFill>
                <a:latin typeface="Aptos"/>
              </a:defRPr>
            </a:pPr>
            <a:r>
              <a:t>Owners stay focused on ownership and strategy; the optimizer focuses on ensuring the asset earns what it should.</a:t>
            </a:r>
          </a:p>
        </p:txBody>
      </p:sp>
      <p:sp>
        <p:nvSpPr>
          <p:cNvPr id="6" name="Rectangle 5"/>
          <p:cNvSpPr/>
          <p:nvPr/>
        </p:nvSpPr>
        <p:spPr>
          <a:xfrm>
            <a:off x="777240" y="3840480"/>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7" name="TextBox 6"/>
          <p:cNvSpPr txBox="1"/>
          <p:nvPr/>
        </p:nvSpPr>
        <p:spPr>
          <a:xfrm>
            <a:off x="777240" y="4160520"/>
            <a:ext cx="4572000" cy="320040"/>
          </a:xfrm>
          <a:prstGeom prst="rect">
            <a:avLst/>
          </a:prstGeom>
          <a:noFill/>
        </p:spPr>
        <p:txBody>
          <a:bodyPr wrap="square">
            <a:spAutoFit/>
          </a:bodyPr>
          <a:lstStyle/>
          <a:p>
            <a:pPr algn="l">
              <a:defRPr sz="1300" b="1">
                <a:solidFill>
                  <a:srgbClr val="4BB7B8"/>
                </a:solidFill>
                <a:latin typeface="Aptos"/>
              </a:defRPr>
            </a:pPr>
            <a:r>
              <a:t>WHAT WE OFFER — MORE FROM EVERY MEGAWATT</a:t>
            </a:r>
          </a:p>
        </p:txBody>
      </p:sp>
      <p:sp>
        <p:nvSpPr>
          <p:cNvPr id="8" name="TextBox 7"/>
          <p:cNvSpPr txBox="1"/>
          <p:nvPr/>
        </p:nvSpPr>
        <p:spPr>
          <a:xfrm>
            <a:off x="777240" y="4572000"/>
            <a:ext cx="10241280" cy="1051560"/>
          </a:xfrm>
          <a:prstGeom prst="rect">
            <a:avLst/>
          </a:prstGeom>
          <a:noFill/>
        </p:spPr>
        <p:txBody>
          <a:bodyPr wrap="square">
            <a:spAutoFit/>
          </a:bodyPr>
          <a:lstStyle/>
          <a:p>
            <a:pPr algn="l">
              <a:defRPr sz="1500" b="0">
                <a:solidFill>
                  <a:srgbClr val="DDE8F0"/>
                </a:solidFill>
                <a:latin typeface="Aptos"/>
              </a:defRPr>
            </a:pPr>
            <a:r>
              <a:t>Not just market access: every position is optimised for maximum value. Profit-share-based optimisation aligns incentives. Dispatch, balancing responsibility and market exposure can be managed on the owner’s behalf.</a:t>
            </a:r>
          </a:p>
        </p:txBody>
      </p:sp>
      <p:sp>
        <p:nvSpPr>
          <p:cNvPr id="9" name="TextBox 8"/>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0" name="TextBox 9"/>
          <p:cNvSpPr txBox="1"/>
          <p:nvPr/>
        </p:nvSpPr>
        <p:spPr>
          <a:xfrm>
            <a:off x="-4095974" y="6141003"/>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12" name="Picture 11" descr="A blue background with white text&#10;&#10;AI-generated content may be incorrect.">
            <a:extLst>
              <a:ext uri="{FF2B5EF4-FFF2-40B4-BE49-F238E27FC236}">
                <a16:creationId xmlns:a16="http://schemas.microsoft.com/office/drawing/2014/main" id="{3602BBBC-9687-34B3-125E-A64250F1635A}"/>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How We Work</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85800" y="1325880"/>
            <a:ext cx="2286000" cy="457200"/>
          </a:xfrm>
          <a:prstGeom prst="rect">
            <a:avLst/>
          </a:prstGeom>
          <a:noFill/>
        </p:spPr>
        <p:txBody>
          <a:bodyPr wrap="square">
            <a:spAutoFit/>
          </a:bodyPr>
          <a:lstStyle/>
          <a:p>
            <a:pPr algn="l">
              <a:defRPr sz="2200" b="1">
                <a:solidFill>
                  <a:srgbClr val="4BB7B8"/>
                </a:solidFill>
                <a:latin typeface="Aptos"/>
              </a:defRPr>
            </a:pPr>
            <a:r>
              <a:t>01</a:t>
            </a:r>
          </a:p>
        </p:txBody>
      </p:sp>
      <p:sp>
        <p:nvSpPr>
          <p:cNvPr id="6" name="TextBox 5"/>
          <p:cNvSpPr txBox="1"/>
          <p:nvPr/>
        </p:nvSpPr>
        <p:spPr>
          <a:xfrm>
            <a:off x="685800" y="1920240"/>
            <a:ext cx="2377440" cy="365760"/>
          </a:xfrm>
          <a:prstGeom prst="rect">
            <a:avLst/>
          </a:prstGeom>
          <a:noFill/>
        </p:spPr>
        <p:txBody>
          <a:bodyPr wrap="square">
            <a:spAutoFit/>
          </a:bodyPr>
          <a:lstStyle/>
          <a:p>
            <a:pPr algn="l">
              <a:defRPr sz="1600" b="1">
                <a:solidFill>
                  <a:srgbClr val="FFFFFF"/>
                </a:solidFill>
                <a:latin typeface="Aptos"/>
              </a:defRPr>
            </a:pPr>
            <a:r>
              <a:t>Agree upfront</a:t>
            </a:r>
          </a:p>
        </p:txBody>
      </p:sp>
      <p:sp>
        <p:nvSpPr>
          <p:cNvPr id="7" name="TextBox 6"/>
          <p:cNvSpPr txBox="1"/>
          <p:nvPr/>
        </p:nvSpPr>
        <p:spPr>
          <a:xfrm>
            <a:off x="685800" y="2423160"/>
            <a:ext cx="2331720" cy="1554480"/>
          </a:xfrm>
          <a:prstGeom prst="rect">
            <a:avLst/>
          </a:prstGeom>
          <a:noFill/>
        </p:spPr>
        <p:txBody>
          <a:bodyPr wrap="square">
            <a:spAutoFit/>
          </a:bodyPr>
          <a:lstStyle/>
          <a:p>
            <a:pPr algn="l">
              <a:defRPr sz="1320" b="0">
                <a:solidFill>
                  <a:srgbClr val="DDE8F0"/>
                </a:solidFill>
                <a:latin typeface="Aptos"/>
              </a:defRPr>
            </a:pPr>
            <a:r>
              <a:t>Risk appetite, objectives and decision rights define governance from day one.</a:t>
            </a:r>
          </a:p>
        </p:txBody>
      </p:sp>
      <p:sp>
        <p:nvSpPr>
          <p:cNvPr id="8" name="TextBox 7"/>
          <p:cNvSpPr txBox="1"/>
          <p:nvPr/>
        </p:nvSpPr>
        <p:spPr>
          <a:xfrm>
            <a:off x="3502152" y="1325880"/>
            <a:ext cx="2286000" cy="457200"/>
          </a:xfrm>
          <a:prstGeom prst="rect">
            <a:avLst/>
          </a:prstGeom>
          <a:noFill/>
        </p:spPr>
        <p:txBody>
          <a:bodyPr wrap="square">
            <a:spAutoFit/>
          </a:bodyPr>
          <a:lstStyle/>
          <a:p>
            <a:pPr algn="l">
              <a:defRPr sz="2200" b="1">
                <a:solidFill>
                  <a:srgbClr val="80B8D6"/>
                </a:solidFill>
                <a:latin typeface="Aptos"/>
              </a:defRPr>
            </a:pPr>
            <a:r>
              <a:t>02</a:t>
            </a:r>
          </a:p>
        </p:txBody>
      </p:sp>
      <p:sp>
        <p:nvSpPr>
          <p:cNvPr id="9" name="TextBox 8"/>
          <p:cNvSpPr txBox="1"/>
          <p:nvPr/>
        </p:nvSpPr>
        <p:spPr>
          <a:xfrm>
            <a:off x="3502152" y="1920240"/>
            <a:ext cx="2377440" cy="365760"/>
          </a:xfrm>
          <a:prstGeom prst="rect">
            <a:avLst/>
          </a:prstGeom>
          <a:noFill/>
        </p:spPr>
        <p:txBody>
          <a:bodyPr wrap="square">
            <a:spAutoFit/>
          </a:bodyPr>
          <a:lstStyle/>
          <a:p>
            <a:pPr algn="l">
              <a:defRPr sz="1600" b="1">
                <a:solidFill>
                  <a:srgbClr val="FFFFFF"/>
                </a:solidFill>
                <a:latin typeface="Aptos"/>
              </a:defRPr>
            </a:pPr>
            <a:r>
              <a:t>Design</a:t>
            </a:r>
          </a:p>
        </p:txBody>
      </p:sp>
      <p:sp>
        <p:nvSpPr>
          <p:cNvPr id="10" name="TextBox 9"/>
          <p:cNvSpPr txBox="1"/>
          <p:nvPr/>
        </p:nvSpPr>
        <p:spPr>
          <a:xfrm>
            <a:off x="3502152" y="2423160"/>
            <a:ext cx="2331720" cy="904863"/>
          </a:xfrm>
          <a:prstGeom prst="rect">
            <a:avLst/>
          </a:prstGeom>
          <a:noFill/>
        </p:spPr>
        <p:txBody>
          <a:bodyPr wrap="square">
            <a:spAutoFit/>
          </a:bodyPr>
          <a:lstStyle/>
          <a:p>
            <a:pPr algn="l">
              <a:defRPr sz="1320" b="0">
                <a:solidFill>
                  <a:srgbClr val="DDE8F0"/>
                </a:solidFill>
                <a:latin typeface="Aptos"/>
              </a:defRPr>
            </a:pPr>
            <a:r>
              <a:t>Technical constraints, market exposure and long-term value shape the optimization strategy.</a:t>
            </a:r>
          </a:p>
        </p:txBody>
      </p:sp>
      <p:sp>
        <p:nvSpPr>
          <p:cNvPr id="11" name="TextBox 10"/>
          <p:cNvSpPr txBox="1"/>
          <p:nvPr/>
        </p:nvSpPr>
        <p:spPr>
          <a:xfrm>
            <a:off x="6318504" y="1325880"/>
            <a:ext cx="2286000" cy="457200"/>
          </a:xfrm>
          <a:prstGeom prst="rect">
            <a:avLst/>
          </a:prstGeom>
          <a:noFill/>
        </p:spPr>
        <p:txBody>
          <a:bodyPr wrap="square">
            <a:spAutoFit/>
          </a:bodyPr>
          <a:lstStyle/>
          <a:p>
            <a:pPr algn="l">
              <a:defRPr sz="2200" b="1">
                <a:solidFill>
                  <a:srgbClr val="79BE90"/>
                </a:solidFill>
                <a:latin typeface="Aptos"/>
              </a:defRPr>
            </a:pPr>
            <a:r>
              <a:t>03</a:t>
            </a:r>
          </a:p>
        </p:txBody>
      </p:sp>
      <p:sp>
        <p:nvSpPr>
          <p:cNvPr id="12" name="TextBox 11"/>
          <p:cNvSpPr txBox="1"/>
          <p:nvPr/>
        </p:nvSpPr>
        <p:spPr>
          <a:xfrm>
            <a:off x="6318504" y="1920240"/>
            <a:ext cx="2377440" cy="584775"/>
          </a:xfrm>
          <a:prstGeom prst="rect">
            <a:avLst/>
          </a:prstGeom>
          <a:noFill/>
        </p:spPr>
        <p:txBody>
          <a:bodyPr wrap="square">
            <a:spAutoFit/>
          </a:bodyPr>
          <a:lstStyle/>
          <a:p>
            <a:pPr algn="l">
              <a:defRPr sz="1600" b="1">
                <a:solidFill>
                  <a:srgbClr val="FFFFFF"/>
                </a:solidFill>
                <a:latin typeface="Aptos"/>
              </a:defRPr>
            </a:pPr>
            <a:r>
              <a:t>Execute </a:t>
            </a:r>
            <a:r>
              <a:rPr lang="en-US"/>
              <a:t>Day ahead/</a:t>
            </a:r>
            <a:r>
              <a:t>24/7</a:t>
            </a:r>
          </a:p>
        </p:txBody>
      </p:sp>
      <p:sp>
        <p:nvSpPr>
          <p:cNvPr id="13" name="TextBox 12"/>
          <p:cNvSpPr txBox="1"/>
          <p:nvPr/>
        </p:nvSpPr>
        <p:spPr>
          <a:xfrm>
            <a:off x="6318504" y="2423160"/>
            <a:ext cx="2331720" cy="904863"/>
          </a:xfrm>
          <a:prstGeom prst="rect">
            <a:avLst/>
          </a:prstGeom>
          <a:noFill/>
        </p:spPr>
        <p:txBody>
          <a:bodyPr wrap="square">
            <a:spAutoFit/>
          </a:bodyPr>
          <a:lstStyle/>
          <a:p>
            <a:pPr algn="l">
              <a:defRPr sz="1320" b="0">
                <a:solidFill>
                  <a:srgbClr val="DDE8F0"/>
                </a:solidFill>
                <a:latin typeface="Aptos"/>
              </a:defRPr>
            </a:pPr>
            <a:r>
              <a:t>Continuous trading and optimization across day-ahead, intraday and ancillary services.</a:t>
            </a:r>
          </a:p>
        </p:txBody>
      </p:sp>
      <p:sp>
        <p:nvSpPr>
          <p:cNvPr id="14" name="TextBox 13"/>
          <p:cNvSpPr txBox="1"/>
          <p:nvPr/>
        </p:nvSpPr>
        <p:spPr>
          <a:xfrm>
            <a:off x="9134856" y="1325880"/>
            <a:ext cx="2286000" cy="457200"/>
          </a:xfrm>
          <a:prstGeom prst="rect">
            <a:avLst/>
          </a:prstGeom>
          <a:noFill/>
        </p:spPr>
        <p:txBody>
          <a:bodyPr wrap="square">
            <a:spAutoFit/>
          </a:bodyPr>
          <a:lstStyle/>
          <a:p>
            <a:pPr algn="l">
              <a:defRPr sz="2200" b="1">
                <a:solidFill>
                  <a:srgbClr val="E1AF5D"/>
                </a:solidFill>
                <a:latin typeface="Aptos"/>
              </a:defRPr>
            </a:pPr>
            <a:r>
              <a:t>04</a:t>
            </a:r>
          </a:p>
        </p:txBody>
      </p:sp>
      <p:sp>
        <p:nvSpPr>
          <p:cNvPr id="15" name="TextBox 14"/>
          <p:cNvSpPr txBox="1"/>
          <p:nvPr/>
        </p:nvSpPr>
        <p:spPr>
          <a:xfrm>
            <a:off x="9134856" y="1920240"/>
            <a:ext cx="2377440" cy="365760"/>
          </a:xfrm>
          <a:prstGeom prst="rect">
            <a:avLst/>
          </a:prstGeom>
          <a:noFill/>
        </p:spPr>
        <p:txBody>
          <a:bodyPr wrap="square">
            <a:spAutoFit/>
          </a:bodyPr>
          <a:lstStyle/>
          <a:p>
            <a:pPr algn="l">
              <a:defRPr sz="1600" b="1">
                <a:solidFill>
                  <a:srgbClr val="FFFFFF"/>
                </a:solidFill>
                <a:latin typeface="Aptos"/>
              </a:defRPr>
            </a:pPr>
            <a:r>
              <a:t>Report &amp; refine</a:t>
            </a:r>
          </a:p>
        </p:txBody>
      </p:sp>
      <p:sp>
        <p:nvSpPr>
          <p:cNvPr id="16" name="TextBox 15"/>
          <p:cNvSpPr txBox="1"/>
          <p:nvPr/>
        </p:nvSpPr>
        <p:spPr>
          <a:xfrm>
            <a:off x="9134856" y="2423160"/>
            <a:ext cx="2331720" cy="1554480"/>
          </a:xfrm>
          <a:prstGeom prst="rect">
            <a:avLst/>
          </a:prstGeom>
          <a:noFill/>
        </p:spPr>
        <p:txBody>
          <a:bodyPr wrap="square">
            <a:spAutoFit/>
          </a:bodyPr>
          <a:lstStyle/>
          <a:p>
            <a:pPr algn="l">
              <a:defRPr sz="1320" b="0">
                <a:solidFill>
                  <a:srgbClr val="DDE8F0"/>
                </a:solidFill>
                <a:latin typeface="Aptos"/>
              </a:defRPr>
            </a:pPr>
            <a:r>
              <a:t>Clear reporting, performance attribution and ongoing refinement as conditions change.</a:t>
            </a:r>
          </a:p>
        </p:txBody>
      </p:sp>
      <p:sp>
        <p:nvSpPr>
          <p:cNvPr id="17" name="TextBox 16"/>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8" name="TextBox 17"/>
          <p:cNvSpPr txBox="1"/>
          <p:nvPr/>
        </p:nvSpPr>
        <p:spPr>
          <a:xfrm>
            <a:off x="-4095974" y="6028944"/>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20" name="Picture 19" descr="A blue background with white text&#10;&#10;AI-generated content may be incorrect.">
            <a:extLst>
              <a:ext uri="{FF2B5EF4-FFF2-40B4-BE49-F238E27FC236}">
                <a16:creationId xmlns:a16="http://schemas.microsoft.com/office/drawing/2014/main" id="{AEC49DD2-E5C9-A6D1-E167-6BB1C02AB4EB}"/>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Why Partner With an Optimiser?</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463040"/>
            <a:ext cx="3154680" cy="411480"/>
          </a:xfrm>
          <a:prstGeom prst="rect">
            <a:avLst/>
          </a:prstGeom>
          <a:noFill/>
        </p:spPr>
        <p:txBody>
          <a:bodyPr wrap="square">
            <a:spAutoFit/>
          </a:bodyPr>
          <a:lstStyle/>
          <a:p>
            <a:pPr algn="l">
              <a:defRPr sz="1700" b="1">
                <a:solidFill>
                  <a:srgbClr val="4BB7B8"/>
                </a:solidFill>
                <a:latin typeface="Aptos"/>
              </a:defRPr>
            </a:pPr>
            <a:r>
              <a:t>Shared upside</a:t>
            </a:r>
          </a:p>
        </p:txBody>
      </p:sp>
      <p:sp>
        <p:nvSpPr>
          <p:cNvPr id="6" name="TextBox 5"/>
          <p:cNvSpPr txBox="1"/>
          <p:nvPr/>
        </p:nvSpPr>
        <p:spPr>
          <a:xfrm>
            <a:off x="777240" y="2057400"/>
            <a:ext cx="3154680" cy="1828800"/>
          </a:xfrm>
          <a:prstGeom prst="rect">
            <a:avLst/>
          </a:prstGeom>
          <a:noFill/>
        </p:spPr>
        <p:txBody>
          <a:bodyPr wrap="square">
            <a:spAutoFit/>
          </a:bodyPr>
          <a:lstStyle/>
          <a:p>
            <a:pPr algn="l">
              <a:defRPr sz="1500" b="0">
                <a:solidFill>
                  <a:srgbClr val="DDE8F0"/>
                </a:solidFill>
                <a:latin typeface="Aptos"/>
              </a:defRPr>
            </a:pPr>
            <a:r>
              <a:t>Incentives structured around the asset’s performance, focusing on getting more from what the owner already has.</a:t>
            </a:r>
          </a:p>
        </p:txBody>
      </p:sp>
      <p:sp>
        <p:nvSpPr>
          <p:cNvPr id="7" name="TextBox 6"/>
          <p:cNvSpPr txBox="1"/>
          <p:nvPr/>
        </p:nvSpPr>
        <p:spPr>
          <a:xfrm>
            <a:off x="4480559" y="1463040"/>
            <a:ext cx="3154680" cy="411480"/>
          </a:xfrm>
          <a:prstGeom prst="rect">
            <a:avLst/>
          </a:prstGeom>
          <a:noFill/>
        </p:spPr>
        <p:txBody>
          <a:bodyPr wrap="square">
            <a:spAutoFit/>
          </a:bodyPr>
          <a:lstStyle/>
          <a:p>
            <a:pPr algn="l">
              <a:defRPr sz="1700" b="1">
                <a:solidFill>
                  <a:srgbClr val="80B8D6"/>
                </a:solidFill>
                <a:latin typeface="Aptos"/>
              </a:defRPr>
            </a:pPr>
            <a:r>
              <a:t>Continuous optimisation</a:t>
            </a:r>
          </a:p>
        </p:txBody>
      </p:sp>
      <p:sp>
        <p:nvSpPr>
          <p:cNvPr id="8" name="TextBox 7"/>
          <p:cNvSpPr txBox="1"/>
          <p:nvPr/>
        </p:nvSpPr>
        <p:spPr>
          <a:xfrm>
            <a:off x="4480559" y="2057400"/>
            <a:ext cx="3154680" cy="1828800"/>
          </a:xfrm>
          <a:prstGeom prst="rect">
            <a:avLst/>
          </a:prstGeom>
          <a:noFill/>
        </p:spPr>
        <p:txBody>
          <a:bodyPr wrap="square">
            <a:spAutoFit/>
          </a:bodyPr>
          <a:lstStyle/>
          <a:p>
            <a:pPr algn="l">
              <a:defRPr sz="1500" b="0">
                <a:solidFill>
                  <a:srgbClr val="DDE8F0"/>
                </a:solidFill>
                <a:latin typeface="Aptos"/>
              </a:defRPr>
            </a:pPr>
            <a:r>
              <a:t>Capture value across spot, intraday, balancing and ancillary markets continuously — not only at scheduled dispatch.</a:t>
            </a:r>
          </a:p>
        </p:txBody>
      </p:sp>
      <p:sp>
        <p:nvSpPr>
          <p:cNvPr id="9" name="TextBox 8"/>
          <p:cNvSpPr txBox="1"/>
          <p:nvPr/>
        </p:nvSpPr>
        <p:spPr>
          <a:xfrm>
            <a:off x="8183879" y="1463040"/>
            <a:ext cx="3154680" cy="411480"/>
          </a:xfrm>
          <a:prstGeom prst="rect">
            <a:avLst/>
          </a:prstGeom>
          <a:noFill/>
        </p:spPr>
        <p:txBody>
          <a:bodyPr wrap="square">
            <a:spAutoFit/>
          </a:bodyPr>
          <a:lstStyle/>
          <a:p>
            <a:pPr algn="l">
              <a:defRPr sz="1700" b="1">
                <a:solidFill>
                  <a:srgbClr val="79BE90"/>
                </a:solidFill>
                <a:latin typeface="Aptos"/>
              </a:defRPr>
            </a:pPr>
            <a:r>
              <a:t>Operational relief</a:t>
            </a:r>
          </a:p>
        </p:txBody>
      </p:sp>
      <p:sp>
        <p:nvSpPr>
          <p:cNvPr id="10" name="TextBox 9"/>
          <p:cNvSpPr txBox="1"/>
          <p:nvPr/>
        </p:nvSpPr>
        <p:spPr>
          <a:xfrm>
            <a:off x="8183879" y="2057400"/>
            <a:ext cx="3154680" cy="1015663"/>
          </a:xfrm>
          <a:prstGeom prst="rect">
            <a:avLst/>
          </a:prstGeom>
          <a:noFill/>
        </p:spPr>
        <p:txBody>
          <a:bodyPr wrap="square">
            <a:spAutoFit/>
          </a:bodyPr>
          <a:lstStyle/>
          <a:p>
            <a:pPr algn="l">
              <a:defRPr sz="1500" b="0">
                <a:solidFill>
                  <a:srgbClr val="DDE8F0"/>
                </a:solidFill>
                <a:latin typeface="Aptos"/>
              </a:defRPr>
            </a:pPr>
            <a:r>
              <a:t>Trading, optimization and reporting handled end to end. The owner retains the asset; the optimizer handles the heavy lifting.</a:t>
            </a:r>
          </a:p>
        </p:txBody>
      </p:sp>
      <p:sp>
        <p:nvSpPr>
          <p:cNvPr id="11" name="TextBox 10"/>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2" name="TextBox 11"/>
          <p:cNvSpPr txBox="1"/>
          <p:nvPr/>
        </p:nvSpPr>
        <p:spPr>
          <a:xfrm>
            <a:off x="-4039945" y="6028944"/>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14" name="Picture 13" descr="A blue background with white text&#10;&#10;AI-generated content may be incorrect.">
            <a:extLst>
              <a:ext uri="{FF2B5EF4-FFF2-40B4-BE49-F238E27FC236}">
                <a16:creationId xmlns:a16="http://schemas.microsoft.com/office/drawing/2014/main" id="{BCBB5A42-CE22-2D1E-6074-0DE349E8B26E}"/>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What We Offer — Built for Bankability</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10424160" cy="502920"/>
          </a:xfrm>
          <a:prstGeom prst="rect">
            <a:avLst/>
          </a:prstGeom>
          <a:noFill/>
        </p:spPr>
        <p:txBody>
          <a:bodyPr wrap="square">
            <a:spAutoFit/>
          </a:bodyPr>
          <a:lstStyle/>
          <a:p>
            <a:pPr algn="l">
              <a:defRPr sz="2000" b="1">
                <a:solidFill>
                  <a:srgbClr val="FFFFFF"/>
                </a:solidFill>
                <a:latin typeface="Aptos"/>
              </a:defRPr>
            </a:pPr>
            <a:r>
              <a:t>For developers and investors, the question is not just how much revenue an asset can generate.</a:t>
            </a:r>
          </a:p>
        </p:txBody>
      </p:sp>
      <p:sp>
        <p:nvSpPr>
          <p:cNvPr id="6" name="TextBox 5"/>
          <p:cNvSpPr txBox="1"/>
          <p:nvPr/>
        </p:nvSpPr>
        <p:spPr>
          <a:xfrm>
            <a:off x="777240" y="1874519"/>
            <a:ext cx="10424160" cy="777240"/>
          </a:xfrm>
          <a:prstGeom prst="rect">
            <a:avLst/>
          </a:prstGeom>
          <a:noFill/>
        </p:spPr>
        <p:txBody>
          <a:bodyPr wrap="square">
            <a:spAutoFit/>
          </a:bodyPr>
          <a:lstStyle/>
          <a:p>
            <a:pPr algn="l">
              <a:defRPr sz="2000" b="1">
                <a:solidFill>
                  <a:srgbClr val="4BB7B8"/>
                </a:solidFill>
                <a:latin typeface="Aptos"/>
              </a:defRPr>
            </a:pPr>
            <a:r>
              <a:t>It is whether that revenue is credible, defensible and structured to survive lender stress tests and investment committee scrutiny.</a:t>
            </a:r>
          </a:p>
        </p:txBody>
      </p:sp>
      <p:sp>
        <p:nvSpPr>
          <p:cNvPr id="7" name="Rectangle 6"/>
          <p:cNvSpPr/>
          <p:nvPr/>
        </p:nvSpPr>
        <p:spPr>
          <a:xfrm>
            <a:off x="777240" y="2926080"/>
            <a:ext cx="1042416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777240" y="3246120"/>
            <a:ext cx="10515600" cy="1515800"/>
          </a:xfrm>
          <a:prstGeom prst="rect">
            <a:avLst/>
          </a:prstGeom>
          <a:noFill/>
        </p:spPr>
        <p:txBody>
          <a:bodyPr wrap="square">
            <a:spAutoFit/>
          </a:bodyPr>
          <a:lstStyle/>
          <a:p>
            <a:pPr>
              <a:spcAft>
                <a:spcPts val="1200"/>
              </a:spcAft>
              <a:defRPr sz="1450">
                <a:solidFill>
                  <a:srgbClr val="DDE8F0"/>
                </a:solidFill>
                <a:latin typeface="Aptos"/>
              </a:defRPr>
            </a:pPr>
            <a:r>
              <a:t>Two decades of experience in volatile energy markets, combined with advanced quantitative methods and automation, are used to optimize positions for maximum value.</a:t>
            </a:r>
          </a:p>
          <a:p>
            <a:pPr>
              <a:spcAft>
                <a:spcPts val="1200"/>
              </a:spcAft>
              <a:defRPr sz="1450">
                <a:solidFill>
                  <a:srgbClr val="DDE8F0"/>
                </a:solidFill>
                <a:latin typeface="Aptos"/>
              </a:defRPr>
            </a:pPr>
            <a:r>
              <a:t>Structures can include profit-share, fixed-price or performance-based arrangements so incentives are linked to project delivery.</a:t>
            </a:r>
          </a:p>
          <a:p>
            <a:pPr>
              <a:spcAft>
                <a:spcPts val="1200"/>
              </a:spcAft>
              <a:defRPr sz="1450">
                <a:solidFill>
                  <a:srgbClr val="DDE8F0"/>
                </a:solidFill>
                <a:latin typeface="Aptos"/>
              </a:defRPr>
            </a:pPr>
            <a:r>
              <a:t>Market exposure, balancing responsibility and risk can be managed on the client’s behalf, creating a commercial setup designed to last.</a:t>
            </a:r>
          </a:p>
        </p:txBody>
      </p:sp>
      <p:sp>
        <p:nvSpPr>
          <p:cNvPr id="9" name="TextBox 8"/>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10" name="TextBox 9"/>
          <p:cNvSpPr txBox="1"/>
          <p:nvPr/>
        </p:nvSpPr>
        <p:spPr>
          <a:xfrm>
            <a:off x="-4073562" y="6028944"/>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12" name="Picture 11" descr="A blue background with white text&#10;&#10;AI-generated content may be incorrect.">
            <a:extLst>
              <a:ext uri="{FF2B5EF4-FFF2-40B4-BE49-F238E27FC236}">
                <a16:creationId xmlns:a16="http://schemas.microsoft.com/office/drawing/2014/main" id="{465C7F36-B5FE-0276-A71E-A0C05DCE6136}"/>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Backed by Equinor — Strength You Can Rely On</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234440"/>
            <a:ext cx="10515600" cy="2223686"/>
          </a:xfrm>
          <a:prstGeom prst="rect">
            <a:avLst/>
          </a:prstGeom>
          <a:noFill/>
        </p:spPr>
        <p:txBody>
          <a:bodyPr wrap="square">
            <a:spAutoFit/>
          </a:bodyPr>
          <a:lstStyle/>
          <a:p>
            <a:pPr>
              <a:spcAft>
                <a:spcPts val="1200"/>
              </a:spcAft>
              <a:defRPr sz="1550">
                <a:solidFill>
                  <a:srgbClr val="DDE8F0"/>
                </a:solidFill>
                <a:latin typeface="Aptos"/>
              </a:defRPr>
            </a:pPr>
            <a:r>
              <a:t>Equinor backing provides financial strength, long-term commitment and genuine skin in the game.</a:t>
            </a:r>
          </a:p>
          <a:p>
            <a:pPr>
              <a:spcAft>
                <a:spcPts val="1200"/>
              </a:spcAft>
              <a:defRPr sz="1550">
                <a:solidFill>
                  <a:srgbClr val="DDE8F0"/>
                </a:solidFill>
                <a:latin typeface="Aptos"/>
              </a:defRPr>
            </a:pPr>
            <a:r>
              <a:t>That backing allows Danske Commodities to take on market risk, commit across cycles and stand behind optimization strategies even in volatile conditions.</a:t>
            </a:r>
          </a:p>
          <a:p>
            <a:pPr>
              <a:spcAft>
                <a:spcPts val="1200"/>
              </a:spcAft>
              <a:defRPr sz="1550">
                <a:solidFill>
                  <a:srgbClr val="DDE8F0"/>
                </a:solidFill>
                <a:latin typeface="Aptos"/>
              </a:defRPr>
            </a:pPr>
            <a:r>
              <a:t>For BESS, renewables and hybrid projects, this can mean stronger counterparty credibility, greater resilience and confidence that revenues are protected and optimized over time — throughout the asset lifecycle.</a:t>
            </a:r>
          </a:p>
          <a:p>
            <a:pPr>
              <a:spcAft>
                <a:spcPts val="1200"/>
              </a:spcAft>
              <a:defRPr sz="1550">
                <a:solidFill>
                  <a:srgbClr val="DDE8F0"/>
                </a:solidFill>
                <a:latin typeface="Aptos"/>
              </a:defRPr>
            </a:pPr>
            <a:r>
              <a:t>Equinor is a major international energy provider balancing global oil and gas production with strategic long-term investments including offshore wind and carbon capture technology.</a:t>
            </a:r>
          </a:p>
        </p:txBody>
      </p:sp>
      <p:sp>
        <p:nvSpPr>
          <p:cNvPr id="6" name="TextBox 5"/>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7" name="TextBox 6"/>
          <p:cNvSpPr txBox="1"/>
          <p:nvPr/>
        </p:nvSpPr>
        <p:spPr>
          <a:xfrm>
            <a:off x="-4073562" y="6141003"/>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material.</a:t>
            </a:r>
          </a:p>
        </p:txBody>
      </p:sp>
      <p:pic>
        <p:nvPicPr>
          <p:cNvPr id="9" name="Picture 8" descr="A blue background with white text&#10;&#10;AI-generated content may be incorrect.">
            <a:extLst>
              <a:ext uri="{FF2B5EF4-FFF2-40B4-BE49-F238E27FC236}">
                <a16:creationId xmlns:a16="http://schemas.microsoft.com/office/drawing/2014/main" id="{5EDF90CE-6E85-83B9-6ABF-C75186862296}"/>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3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85800" y="2606040"/>
            <a:ext cx="10972800" cy="731520"/>
          </a:xfrm>
          <a:prstGeom prst="rect">
            <a:avLst/>
          </a:prstGeom>
          <a:noFill/>
        </p:spPr>
        <p:txBody>
          <a:bodyPr wrap="square">
            <a:spAutoFit/>
          </a:bodyPr>
          <a:lstStyle/>
          <a:p>
            <a:pPr algn="l">
              <a:defRPr sz="3500" b="0">
                <a:solidFill>
                  <a:srgbClr val="FFFFFF"/>
                </a:solidFill>
                <a:latin typeface="Aptos"/>
              </a:defRPr>
            </a:pPr>
            <a:r>
              <a:t>What is the market asking for?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12D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640080" y="384048"/>
            <a:ext cx="10881360" cy="502920"/>
          </a:xfrm>
          <a:prstGeom prst="rect">
            <a:avLst/>
          </a:prstGeom>
          <a:noFill/>
        </p:spPr>
        <p:txBody>
          <a:bodyPr wrap="square">
            <a:spAutoFit/>
          </a:bodyPr>
          <a:lstStyle/>
          <a:p>
            <a:pPr algn="l">
              <a:defRPr sz="2600" b="1">
                <a:solidFill>
                  <a:srgbClr val="FFFFFF"/>
                </a:solidFill>
                <a:latin typeface="Aptos"/>
              </a:defRPr>
            </a:pPr>
            <a:r>
              <a:t>Physical vs Financial Structures</a:t>
            </a:r>
          </a:p>
        </p:txBody>
      </p:sp>
      <p:sp>
        <p:nvSpPr>
          <p:cNvPr id="4" name="Rectangle 3"/>
          <p:cNvSpPr/>
          <p:nvPr/>
        </p:nvSpPr>
        <p:spPr>
          <a:xfrm>
            <a:off x="640080" y="987552"/>
            <a:ext cx="914400" cy="41148"/>
          </a:xfrm>
          <a:prstGeom prst="rect">
            <a:avLst/>
          </a:prstGeom>
          <a:solidFill>
            <a:srgbClr val="4BB7B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777240" y="1143000"/>
            <a:ext cx="10424160" cy="457200"/>
          </a:xfrm>
          <a:prstGeom prst="rect">
            <a:avLst/>
          </a:prstGeom>
          <a:noFill/>
        </p:spPr>
        <p:txBody>
          <a:bodyPr wrap="square">
            <a:spAutoFit/>
          </a:bodyPr>
          <a:lstStyle/>
          <a:p>
            <a:pPr algn="l">
              <a:defRPr sz="1600" b="1">
                <a:solidFill>
                  <a:srgbClr val="FFFFFF"/>
                </a:solidFill>
                <a:latin typeface="Aptos"/>
              </a:defRPr>
            </a:pPr>
            <a:r>
              <a:t>BESS developers look for two things: 1) a physical optimiser and 2) a risk off-taker (Fixed-for-Floating).</a:t>
            </a:r>
          </a:p>
        </p:txBody>
      </p:sp>
      <p:sp>
        <p:nvSpPr>
          <p:cNvPr id="6" name="TextBox 5"/>
          <p:cNvSpPr txBox="1"/>
          <p:nvPr/>
        </p:nvSpPr>
        <p:spPr>
          <a:xfrm>
            <a:off x="777240" y="1691640"/>
            <a:ext cx="10424160" cy="594360"/>
          </a:xfrm>
          <a:prstGeom prst="rect">
            <a:avLst/>
          </a:prstGeom>
          <a:noFill/>
        </p:spPr>
        <p:txBody>
          <a:bodyPr wrap="square">
            <a:spAutoFit/>
          </a:bodyPr>
          <a:lstStyle/>
          <a:p>
            <a:pPr algn="l">
              <a:defRPr sz="1450" b="1">
                <a:solidFill>
                  <a:srgbClr val="4BB7B8"/>
                </a:solidFill>
                <a:latin typeface="Aptos"/>
              </a:defRPr>
            </a:pPr>
            <a:r>
              <a:t>Physical structures dominate due to bankability; financial structures are attracting growing interest due to improved hedgeability and greater flexibility.</a:t>
            </a:r>
          </a:p>
        </p:txBody>
      </p:sp>
      <p:sp>
        <p:nvSpPr>
          <p:cNvPr id="7" name="TextBox 6"/>
          <p:cNvSpPr txBox="1"/>
          <p:nvPr/>
        </p:nvSpPr>
        <p:spPr>
          <a:xfrm>
            <a:off x="640080" y="2514600"/>
            <a:ext cx="2286000" cy="320040"/>
          </a:xfrm>
          <a:prstGeom prst="rect">
            <a:avLst/>
          </a:prstGeom>
          <a:noFill/>
        </p:spPr>
        <p:txBody>
          <a:bodyPr wrap="square">
            <a:spAutoFit/>
          </a:bodyPr>
          <a:lstStyle/>
          <a:p>
            <a:pPr algn="ctr">
              <a:defRPr sz="1200" b="1">
                <a:solidFill>
                  <a:srgbClr val="4BB7B8"/>
                </a:solidFill>
                <a:latin typeface="Aptos"/>
              </a:defRPr>
            </a:pPr>
            <a:r>
              <a:t>Criterion</a:t>
            </a:r>
          </a:p>
        </p:txBody>
      </p:sp>
      <p:sp>
        <p:nvSpPr>
          <p:cNvPr id="8" name="TextBox 7"/>
          <p:cNvSpPr txBox="1"/>
          <p:nvPr/>
        </p:nvSpPr>
        <p:spPr>
          <a:xfrm>
            <a:off x="3063240" y="2514600"/>
            <a:ext cx="3840480" cy="320040"/>
          </a:xfrm>
          <a:prstGeom prst="rect">
            <a:avLst/>
          </a:prstGeom>
          <a:noFill/>
        </p:spPr>
        <p:txBody>
          <a:bodyPr wrap="square">
            <a:spAutoFit/>
          </a:bodyPr>
          <a:lstStyle/>
          <a:p>
            <a:pPr algn="ctr">
              <a:defRPr sz="1200" b="1">
                <a:solidFill>
                  <a:srgbClr val="80B8D6"/>
                </a:solidFill>
                <a:latin typeface="Aptos"/>
              </a:defRPr>
            </a:pPr>
            <a:r>
              <a:t>Physical</a:t>
            </a:r>
          </a:p>
        </p:txBody>
      </p:sp>
      <p:sp>
        <p:nvSpPr>
          <p:cNvPr id="9" name="TextBox 8"/>
          <p:cNvSpPr txBox="1"/>
          <p:nvPr/>
        </p:nvSpPr>
        <p:spPr>
          <a:xfrm>
            <a:off x="7086600" y="2514600"/>
            <a:ext cx="4389120" cy="320040"/>
          </a:xfrm>
          <a:prstGeom prst="rect">
            <a:avLst/>
          </a:prstGeom>
          <a:noFill/>
        </p:spPr>
        <p:txBody>
          <a:bodyPr wrap="square">
            <a:spAutoFit/>
          </a:bodyPr>
          <a:lstStyle/>
          <a:p>
            <a:pPr algn="ctr">
              <a:defRPr sz="1200" b="1">
                <a:solidFill>
                  <a:srgbClr val="79BE90"/>
                </a:solidFill>
                <a:latin typeface="Aptos"/>
              </a:defRPr>
            </a:pPr>
            <a:r>
              <a:t>Financial</a:t>
            </a:r>
          </a:p>
        </p:txBody>
      </p:sp>
      <p:sp>
        <p:nvSpPr>
          <p:cNvPr id="10" name="Rectangle 9"/>
          <p:cNvSpPr/>
          <p:nvPr/>
        </p:nvSpPr>
        <p:spPr>
          <a:xfrm>
            <a:off x="640080" y="2880360"/>
            <a:ext cx="10835640" cy="18288"/>
          </a:xfrm>
          <a:prstGeom prst="rect">
            <a:avLst/>
          </a:prstGeom>
          <a:solidFill>
            <a:srgbClr val="49688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0080" y="3035808"/>
            <a:ext cx="2286000" cy="384048"/>
          </a:xfrm>
          <a:prstGeom prst="rect">
            <a:avLst/>
          </a:prstGeom>
          <a:noFill/>
        </p:spPr>
        <p:txBody>
          <a:bodyPr wrap="square">
            <a:spAutoFit/>
          </a:bodyPr>
          <a:lstStyle/>
          <a:p>
            <a:pPr algn="l">
              <a:defRPr sz="1030" b="1">
                <a:solidFill>
                  <a:srgbClr val="FFFFFF"/>
                </a:solidFill>
                <a:latin typeface="Aptos"/>
              </a:defRPr>
            </a:pPr>
            <a:r>
              <a:t>Market adoption</a:t>
            </a:r>
          </a:p>
        </p:txBody>
      </p:sp>
      <p:sp>
        <p:nvSpPr>
          <p:cNvPr id="12" name="TextBox 11"/>
          <p:cNvSpPr txBox="1"/>
          <p:nvPr/>
        </p:nvSpPr>
        <p:spPr>
          <a:xfrm>
            <a:off x="3063240" y="3035808"/>
            <a:ext cx="3840480" cy="384048"/>
          </a:xfrm>
          <a:prstGeom prst="rect">
            <a:avLst/>
          </a:prstGeom>
          <a:noFill/>
        </p:spPr>
        <p:txBody>
          <a:bodyPr wrap="square">
            <a:spAutoFit/>
          </a:bodyPr>
          <a:lstStyle/>
          <a:p>
            <a:pPr algn="ctr">
              <a:defRPr sz="1030" b="0">
                <a:solidFill>
                  <a:srgbClr val="DDE8F0"/>
                </a:solidFill>
                <a:latin typeface="Aptos"/>
              </a:defRPr>
            </a:pPr>
            <a:r>
              <a:t>Current market standard</a:t>
            </a:r>
          </a:p>
        </p:txBody>
      </p:sp>
      <p:sp>
        <p:nvSpPr>
          <p:cNvPr id="13" name="TextBox 12"/>
          <p:cNvSpPr txBox="1"/>
          <p:nvPr/>
        </p:nvSpPr>
        <p:spPr>
          <a:xfrm>
            <a:off x="7086600" y="3035808"/>
            <a:ext cx="4389120" cy="384048"/>
          </a:xfrm>
          <a:prstGeom prst="rect">
            <a:avLst/>
          </a:prstGeom>
          <a:noFill/>
        </p:spPr>
        <p:txBody>
          <a:bodyPr wrap="square">
            <a:spAutoFit/>
          </a:bodyPr>
          <a:lstStyle/>
          <a:p>
            <a:pPr algn="ctr">
              <a:defRPr sz="1030" b="0">
                <a:solidFill>
                  <a:srgbClr val="DDE8F0"/>
                </a:solidFill>
                <a:latin typeface="Aptos"/>
              </a:defRPr>
            </a:pPr>
            <a:r>
              <a:t>Growing interest</a:t>
            </a:r>
          </a:p>
        </p:txBody>
      </p:sp>
      <p:sp>
        <p:nvSpPr>
          <p:cNvPr id="14" name="TextBox 13"/>
          <p:cNvSpPr txBox="1"/>
          <p:nvPr/>
        </p:nvSpPr>
        <p:spPr>
          <a:xfrm>
            <a:off x="640080" y="3538728"/>
            <a:ext cx="2286000" cy="384048"/>
          </a:xfrm>
          <a:prstGeom prst="rect">
            <a:avLst/>
          </a:prstGeom>
          <a:noFill/>
        </p:spPr>
        <p:txBody>
          <a:bodyPr wrap="square">
            <a:spAutoFit/>
          </a:bodyPr>
          <a:lstStyle/>
          <a:p>
            <a:pPr algn="l">
              <a:defRPr sz="1030" b="1">
                <a:solidFill>
                  <a:srgbClr val="FFFFFF"/>
                </a:solidFill>
                <a:latin typeface="Aptos"/>
              </a:defRPr>
            </a:pPr>
            <a:r>
              <a:t>Optimisation</a:t>
            </a:r>
          </a:p>
        </p:txBody>
      </p:sp>
      <p:sp>
        <p:nvSpPr>
          <p:cNvPr id="15" name="TextBox 14"/>
          <p:cNvSpPr txBox="1"/>
          <p:nvPr/>
        </p:nvSpPr>
        <p:spPr>
          <a:xfrm>
            <a:off x="3063240" y="3538728"/>
            <a:ext cx="3840480" cy="384048"/>
          </a:xfrm>
          <a:prstGeom prst="rect">
            <a:avLst/>
          </a:prstGeom>
          <a:noFill/>
        </p:spPr>
        <p:txBody>
          <a:bodyPr wrap="square">
            <a:spAutoFit/>
          </a:bodyPr>
          <a:lstStyle/>
          <a:p>
            <a:pPr algn="ctr">
              <a:defRPr sz="1030" b="0">
                <a:solidFill>
                  <a:srgbClr val="DDE8F0"/>
                </a:solidFill>
                <a:latin typeface="Aptos"/>
              </a:defRPr>
            </a:pPr>
            <a:r>
              <a:t>Optimiser included</a:t>
            </a:r>
          </a:p>
        </p:txBody>
      </p:sp>
      <p:sp>
        <p:nvSpPr>
          <p:cNvPr id="16" name="TextBox 15"/>
          <p:cNvSpPr txBox="1"/>
          <p:nvPr/>
        </p:nvSpPr>
        <p:spPr>
          <a:xfrm>
            <a:off x="7086600" y="3538728"/>
            <a:ext cx="4389120" cy="384048"/>
          </a:xfrm>
          <a:prstGeom prst="rect">
            <a:avLst/>
          </a:prstGeom>
          <a:noFill/>
        </p:spPr>
        <p:txBody>
          <a:bodyPr wrap="square">
            <a:spAutoFit/>
          </a:bodyPr>
          <a:lstStyle/>
          <a:p>
            <a:pPr algn="ctr">
              <a:defRPr sz="1030" b="0">
                <a:solidFill>
                  <a:srgbClr val="DDE8F0"/>
                </a:solidFill>
                <a:latin typeface="Aptos"/>
              </a:defRPr>
            </a:pPr>
            <a:r>
              <a:t>Separate optimiser</a:t>
            </a:r>
          </a:p>
        </p:txBody>
      </p:sp>
      <p:sp>
        <p:nvSpPr>
          <p:cNvPr id="17" name="TextBox 16"/>
          <p:cNvSpPr txBox="1"/>
          <p:nvPr/>
        </p:nvSpPr>
        <p:spPr>
          <a:xfrm>
            <a:off x="640080" y="4041648"/>
            <a:ext cx="2286000" cy="384048"/>
          </a:xfrm>
          <a:prstGeom prst="rect">
            <a:avLst/>
          </a:prstGeom>
          <a:noFill/>
        </p:spPr>
        <p:txBody>
          <a:bodyPr wrap="square">
            <a:spAutoFit/>
          </a:bodyPr>
          <a:lstStyle/>
          <a:p>
            <a:pPr algn="l">
              <a:defRPr sz="1030" b="1">
                <a:solidFill>
                  <a:srgbClr val="FFFFFF"/>
                </a:solidFill>
                <a:latin typeface="Aptos"/>
              </a:defRPr>
            </a:pPr>
            <a:r>
              <a:t>Counterparty</a:t>
            </a:r>
          </a:p>
        </p:txBody>
      </p:sp>
      <p:sp>
        <p:nvSpPr>
          <p:cNvPr id="18" name="TextBox 17"/>
          <p:cNvSpPr txBox="1"/>
          <p:nvPr/>
        </p:nvSpPr>
        <p:spPr>
          <a:xfrm>
            <a:off x="3063240" y="4041648"/>
            <a:ext cx="3840480" cy="384048"/>
          </a:xfrm>
          <a:prstGeom prst="rect">
            <a:avLst/>
          </a:prstGeom>
          <a:noFill/>
        </p:spPr>
        <p:txBody>
          <a:bodyPr wrap="square">
            <a:spAutoFit/>
          </a:bodyPr>
          <a:lstStyle/>
          <a:p>
            <a:pPr algn="ctr">
              <a:defRPr sz="1030" b="0">
                <a:solidFill>
                  <a:srgbClr val="DDE8F0"/>
                </a:solidFill>
                <a:latin typeface="Aptos"/>
              </a:defRPr>
            </a:pPr>
            <a:r>
              <a:t>Optimiser provides hedge (single counterparty)</a:t>
            </a:r>
          </a:p>
        </p:txBody>
      </p:sp>
      <p:sp>
        <p:nvSpPr>
          <p:cNvPr id="19" name="TextBox 18"/>
          <p:cNvSpPr txBox="1"/>
          <p:nvPr/>
        </p:nvSpPr>
        <p:spPr>
          <a:xfrm>
            <a:off x="7086600" y="4041648"/>
            <a:ext cx="4389120" cy="384048"/>
          </a:xfrm>
          <a:prstGeom prst="rect">
            <a:avLst/>
          </a:prstGeom>
          <a:noFill/>
        </p:spPr>
        <p:txBody>
          <a:bodyPr wrap="square">
            <a:spAutoFit/>
          </a:bodyPr>
          <a:lstStyle/>
          <a:p>
            <a:pPr algn="ctr">
              <a:defRPr sz="1030" b="0">
                <a:solidFill>
                  <a:srgbClr val="DDE8F0"/>
                </a:solidFill>
                <a:latin typeface="Aptos"/>
              </a:defRPr>
            </a:pPr>
            <a:r>
              <a:t>Separate optimiser and hedge provider</a:t>
            </a:r>
          </a:p>
        </p:txBody>
      </p:sp>
      <p:sp>
        <p:nvSpPr>
          <p:cNvPr id="20" name="TextBox 19"/>
          <p:cNvSpPr txBox="1"/>
          <p:nvPr/>
        </p:nvSpPr>
        <p:spPr>
          <a:xfrm>
            <a:off x="640080" y="4544568"/>
            <a:ext cx="2286000" cy="384048"/>
          </a:xfrm>
          <a:prstGeom prst="rect">
            <a:avLst/>
          </a:prstGeom>
          <a:noFill/>
        </p:spPr>
        <p:txBody>
          <a:bodyPr wrap="square">
            <a:spAutoFit/>
          </a:bodyPr>
          <a:lstStyle/>
          <a:p>
            <a:pPr algn="l">
              <a:defRPr sz="1030" b="1">
                <a:solidFill>
                  <a:srgbClr val="FFFFFF"/>
                </a:solidFill>
                <a:latin typeface="Aptos"/>
              </a:defRPr>
            </a:pPr>
            <a:r>
              <a:t>Bankability</a:t>
            </a:r>
          </a:p>
        </p:txBody>
      </p:sp>
      <p:sp>
        <p:nvSpPr>
          <p:cNvPr id="21" name="TextBox 20"/>
          <p:cNvSpPr txBox="1"/>
          <p:nvPr/>
        </p:nvSpPr>
        <p:spPr>
          <a:xfrm>
            <a:off x="3063240" y="4544568"/>
            <a:ext cx="3840480" cy="384048"/>
          </a:xfrm>
          <a:prstGeom prst="rect">
            <a:avLst/>
          </a:prstGeom>
          <a:noFill/>
        </p:spPr>
        <p:txBody>
          <a:bodyPr wrap="square">
            <a:spAutoFit/>
          </a:bodyPr>
          <a:lstStyle/>
          <a:p>
            <a:pPr algn="ctr">
              <a:defRPr sz="1030" b="0">
                <a:solidFill>
                  <a:srgbClr val="DDE8F0"/>
                </a:solidFill>
                <a:latin typeface="Aptos"/>
              </a:defRPr>
            </a:pPr>
            <a:r>
              <a:t>Directly bankable</a:t>
            </a:r>
          </a:p>
        </p:txBody>
      </p:sp>
      <p:sp>
        <p:nvSpPr>
          <p:cNvPr id="22" name="TextBox 21"/>
          <p:cNvSpPr txBox="1"/>
          <p:nvPr/>
        </p:nvSpPr>
        <p:spPr>
          <a:xfrm>
            <a:off x="7086600" y="4544568"/>
            <a:ext cx="4389120" cy="384048"/>
          </a:xfrm>
          <a:prstGeom prst="rect">
            <a:avLst/>
          </a:prstGeom>
          <a:noFill/>
        </p:spPr>
        <p:txBody>
          <a:bodyPr wrap="square">
            <a:spAutoFit/>
          </a:bodyPr>
          <a:lstStyle/>
          <a:p>
            <a:pPr algn="ctr">
              <a:defRPr sz="1030" b="0">
                <a:solidFill>
                  <a:srgbClr val="DDE8F0"/>
                </a:solidFill>
                <a:latin typeface="Aptos"/>
              </a:defRPr>
            </a:pPr>
            <a:r>
              <a:t>Not directly bankable</a:t>
            </a:r>
          </a:p>
        </p:txBody>
      </p:sp>
      <p:sp>
        <p:nvSpPr>
          <p:cNvPr id="23" name="TextBox 22"/>
          <p:cNvSpPr txBox="1"/>
          <p:nvPr/>
        </p:nvSpPr>
        <p:spPr>
          <a:xfrm>
            <a:off x="640080" y="5047488"/>
            <a:ext cx="2286000" cy="384048"/>
          </a:xfrm>
          <a:prstGeom prst="rect">
            <a:avLst/>
          </a:prstGeom>
          <a:noFill/>
        </p:spPr>
        <p:txBody>
          <a:bodyPr wrap="square">
            <a:spAutoFit/>
          </a:bodyPr>
          <a:lstStyle/>
          <a:p>
            <a:pPr algn="l">
              <a:defRPr sz="1030" b="1">
                <a:solidFill>
                  <a:srgbClr val="FFFFFF"/>
                </a:solidFill>
                <a:latin typeface="Aptos"/>
              </a:defRPr>
            </a:pPr>
            <a:r>
              <a:t>Floating exposure</a:t>
            </a:r>
          </a:p>
        </p:txBody>
      </p:sp>
      <p:sp>
        <p:nvSpPr>
          <p:cNvPr id="24" name="TextBox 23"/>
          <p:cNvSpPr txBox="1"/>
          <p:nvPr/>
        </p:nvSpPr>
        <p:spPr>
          <a:xfrm>
            <a:off x="3063240" y="5047488"/>
            <a:ext cx="3840480" cy="384048"/>
          </a:xfrm>
          <a:prstGeom prst="rect">
            <a:avLst/>
          </a:prstGeom>
          <a:noFill/>
        </p:spPr>
        <p:txBody>
          <a:bodyPr wrap="square">
            <a:spAutoFit/>
          </a:bodyPr>
          <a:lstStyle/>
          <a:p>
            <a:pPr algn="ctr">
              <a:defRPr sz="1030" b="0">
                <a:solidFill>
                  <a:srgbClr val="DDE8F0"/>
                </a:solidFill>
                <a:latin typeface="Aptos"/>
              </a:defRPr>
            </a:pPr>
            <a:r>
              <a:t>Total optimisation revenue</a:t>
            </a:r>
          </a:p>
        </p:txBody>
      </p:sp>
      <p:sp>
        <p:nvSpPr>
          <p:cNvPr id="25" name="TextBox 24"/>
          <p:cNvSpPr txBox="1"/>
          <p:nvPr/>
        </p:nvSpPr>
        <p:spPr>
          <a:xfrm>
            <a:off x="7086600" y="5047488"/>
            <a:ext cx="4389120" cy="384048"/>
          </a:xfrm>
          <a:prstGeom prst="rect">
            <a:avLst/>
          </a:prstGeom>
          <a:noFill/>
        </p:spPr>
        <p:txBody>
          <a:bodyPr wrap="square">
            <a:spAutoFit/>
          </a:bodyPr>
          <a:lstStyle/>
          <a:p>
            <a:pPr algn="ctr">
              <a:defRPr sz="1030" b="0">
                <a:solidFill>
                  <a:srgbClr val="DDE8F0"/>
                </a:solidFill>
                <a:latin typeface="Aptos"/>
              </a:defRPr>
            </a:pPr>
            <a:r>
              <a:t>Day-ahead revenue</a:t>
            </a:r>
          </a:p>
        </p:txBody>
      </p:sp>
      <p:sp>
        <p:nvSpPr>
          <p:cNvPr id="26" name="TextBox 25"/>
          <p:cNvSpPr txBox="1"/>
          <p:nvPr/>
        </p:nvSpPr>
        <p:spPr>
          <a:xfrm>
            <a:off x="640080" y="5550408"/>
            <a:ext cx="2286000" cy="384048"/>
          </a:xfrm>
          <a:prstGeom prst="rect">
            <a:avLst/>
          </a:prstGeom>
          <a:noFill/>
        </p:spPr>
        <p:txBody>
          <a:bodyPr wrap="square">
            <a:spAutoFit/>
          </a:bodyPr>
          <a:lstStyle/>
          <a:p>
            <a:pPr algn="l">
              <a:defRPr sz="1030" b="1">
                <a:solidFill>
                  <a:srgbClr val="FFFFFF"/>
                </a:solidFill>
                <a:latin typeface="Aptos"/>
              </a:defRPr>
            </a:pPr>
            <a:r>
              <a:t>Hedgeability</a:t>
            </a:r>
          </a:p>
        </p:txBody>
      </p:sp>
      <p:sp>
        <p:nvSpPr>
          <p:cNvPr id="27" name="TextBox 26"/>
          <p:cNvSpPr txBox="1"/>
          <p:nvPr/>
        </p:nvSpPr>
        <p:spPr>
          <a:xfrm>
            <a:off x="3063240" y="5550408"/>
            <a:ext cx="3840480" cy="384048"/>
          </a:xfrm>
          <a:prstGeom prst="rect">
            <a:avLst/>
          </a:prstGeom>
          <a:noFill/>
        </p:spPr>
        <p:txBody>
          <a:bodyPr wrap="square">
            <a:spAutoFit/>
          </a:bodyPr>
          <a:lstStyle/>
          <a:p>
            <a:pPr algn="ctr">
              <a:defRPr sz="1030" b="0">
                <a:solidFill>
                  <a:srgbClr val="DDE8F0"/>
                </a:solidFill>
                <a:latin typeface="Aptos"/>
              </a:defRPr>
            </a:pPr>
            <a:r>
              <a:t>Difficult to hedge</a:t>
            </a:r>
          </a:p>
        </p:txBody>
      </p:sp>
      <p:sp>
        <p:nvSpPr>
          <p:cNvPr id="28" name="TextBox 27"/>
          <p:cNvSpPr txBox="1"/>
          <p:nvPr/>
        </p:nvSpPr>
        <p:spPr>
          <a:xfrm>
            <a:off x="7086600" y="5550408"/>
            <a:ext cx="4389120" cy="384048"/>
          </a:xfrm>
          <a:prstGeom prst="rect">
            <a:avLst/>
          </a:prstGeom>
          <a:noFill/>
        </p:spPr>
        <p:txBody>
          <a:bodyPr wrap="square">
            <a:spAutoFit/>
          </a:bodyPr>
          <a:lstStyle/>
          <a:p>
            <a:pPr algn="ctr">
              <a:defRPr sz="1030" b="0">
                <a:solidFill>
                  <a:srgbClr val="DDE8F0"/>
                </a:solidFill>
                <a:latin typeface="Aptos"/>
              </a:defRPr>
            </a:pPr>
            <a:r>
              <a:t>Easier to hedge</a:t>
            </a:r>
          </a:p>
        </p:txBody>
      </p:sp>
      <p:sp>
        <p:nvSpPr>
          <p:cNvPr id="29" name="TextBox 28"/>
          <p:cNvSpPr txBox="1"/>
          <p:nvPr/>
        </p:nvSpPr>
        <p:spPr>
          <a:xfrm>
            <a:off x="640080" y="6473952"/>
            <a:ext cx="1463040" cy="164592"/>
          </a:xfrm>
          <a:prstGeom prst="rect">
            <a:avLst/>
          </a:prstGeom>
          <a:noFill/>
        </p:spPr>
        <p:txBody>
          <a:bodyPr wrap="square">
            <a:spAutoFit/>
          </a:bodyPr>
          <a:lstStyle/>
          <a:p>
            <a:pPr algn="l">
              <a:defRPr sz="700" b="0">
                <a:solidFill>
                  <a:srgbClr val="AEC3D2"/>
                </a:solidFill>
                <a:latin typeface="Aptos"/>
              </a:defRPr>
            </a:pPr>
            <a:r>
              <a:t>September 2026</a:t>
            </a:r>
          </a:p>
        </p:txBody>
      </p:sp>
      <p:sp>
        <p:nvSpPr>
          <p:cNvPr id="30" name="TextBox 29"/>
          <p:cNvSpPr txBox="1"/>
          <p:nvPr/>
        </p:nvSpPr>
        <p:spPr>
          <a:xfrm>
            <a:off x="-4174416" y="6141003"/>
            <a:ext cx="6675120" cy="228600"/>
          </a:xfrm>
          <a:prstGeom prst="rect">
            <a:avLst/>
          </a:prstGeom>
          <a:noFill/>
        </p:spPr>
        <p:txBody>
          <a:bodyPr wrap="square">
            <a:spAutoFit/>
          </a:bodyPr>
          <a:lstStyle/>
          <a:p>
            <a:pPr algn="r">
              <a:defRPr sz="630" b="0">
                <a:solidFill>
                  <a:srgbClr val="AEC3D2"/>
                </a:solidFill>
                <a:latin typeface="Aptos"/>
              </a:defRPr>
            </a:pPr>
            <a:r>
              <a:t>Source: user-provided Danske Commodities slide.</a:t>
            </a:r>
          </a:p>
        </p:txBody>
      </p:sp>
      <p:pic>
        <p:nvPicPr>
          <p:cNvPr id="32" name="Picture 31" descr="A blue background with white text&#10;&#10;AI-generated content may be incorrect.">
            <a:extLst>
              <a:ext uri="{FF2B5EF4-FFF2-40B4-BE49-F238E27FC236}">
                <a16:creationId xmlns:a16="http://schemas.microsoft.com/office/drawing/2014/main" id="{694D2651-45A7-587A-C931-9F0585DA5984}"/>
              </a:ext>
            </a:extLst>
          </p:cNvPr>
          <p:cNvPicPr>
            <a:picLocks noChangeAspect="1"/>
          </p:cNvPicPr>
          <p:nvPr/>
        </p:nvPicPr>
        <p:blipFill>
          <a:blip r:embed="rId2"/>
          <a:stretch>
            <a:fillRect/>
          </a:stretch>
        </p:blipFill>
        <p:spPr>
          <a:xfrm>
            <a:off x="10116427" y="6256020"/>
            <a:ext cx="1969135" cy="57404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11480"/>
            <a:ext cx="3657600" cy="274320"/>
          </a:xfrm>
          <a:prstGeom prst="rect">
            <a:avLst/>
          </a:prstGeom>
          <a:noFill/>
        </p:spPr>
        <p:txBody>
          <a:bodyPr wrap="square" lIns="0" rIns="0">
            <a:spAutoFit/>
          </a:bodyPr>
          <a:lstStyle/>
          <a:p>
            <a:pPr algn="l"/>
            <a:r>
              <a:rPr sz="1000" b="1" i="0" spc="2">
                <a:solidFill>
                  <a:srgbClr val="2DBED5"/>
                </a:solidFill>
                <a:latin typeface="Aptos"/>
              </a:rPr>
              <a:t>COMMERCIAL STRUCTURES</a:t>
            </a:r>
          </a:p>
        </p:txBody>
      </p:sp>
      <p:sp>
        <p:nvSpPr>
          <p:cNvPr id="6" name="TextBox 5"/>
          <p:cNvSpPr txBox="1"/>
          <p:nvPr/>
        </p:nvSpPr>
        <p:spPr>
          <a:xfrm>
            <a:off x="685800" y="1828800"/>
            <a:ext cx="9601200" cy="1097280"/>
          </a:xfrm>
          <a:prstGeom prst="rect">
            <a:avLst/>
          </a:prstGeom>
          <a:noFill/>
        </p:spPr>
        <p:txBody>
          <a:bodyPr wrap="square" lIns="0" rIns="0">
            <a:spAutoFit/>
          </a:bodyPr>
          <a:lstStyle/>
          <a:p>
            <a:pPr algn="l"/>
            <a:r>
              <a:rPr sz="3400" b="1" i="0" spc="0">
                <a:solidFill>
                  <a:srgbClr val="F7F9FB"/>
                </a:solidFill>
                <a:latin typeface="Georgia"/>
              </a:rPr>
              <a:t>Current Models &amp; Their Limitations</a:t>
            </a:r>
          </a:p>
        </p:txBody>
      </p:sp>
      <p:sp>
        <p:nvSpPr>
          <p:cNvPr id="7" name="TextBox 6"/>
          <p:cNvSpPr txBox="1"/>
          <p:nvPr/>
        </p:nvSpPr>
        <p:spPr>
          <a:xfrm>
            <a:off x="713232" y="3063240"/>
            <a:ext cx="8961120" cy="640080"/>
          </a:xfrm>
          <a:prstGeom prst="rect">
            <a:avLst/>
          </a:prstGeom>
          <a:noFill/>
        </p:spPr>
        <p:txBody>
          <a:bodyPr wrap="square" lIns="0" rIns="0">
            <a:spAutoFit/>
          </a:bodyPr>
          <a:lstStyle/>
          <a:p>
            <a:pPr algn="l"/>
            <a:r>
              <a:rPr sz="1600" b="0" i="0" spc="0">
                <a:solidFill>
                  <a:srgbClr val="B9CDDA"/>
                </a:solidFill>
                <a:latin typeface="Aptos"/>
              </a:rPr>
              <a:t>Why existing BESS offtake structures can fall short for customers, lenders and risk managers.</a:t>
            </a:r>
          </a:p>
        </p:txBody>
      </p:sp>
      <p:pic>
        <p:nvPicPr>
          <p:cNvPr id="9" name="Picture 8" descr="A blue background with white text&#10;&#10;AI-generated content may be incorrect.">
            <a:extLst>
              <a:ext uri="{FF2B5EF4-FFF2-40B4-BE49-F238E27FC236}">
                <a16:creationId xmlns:a16="http://schemas.microsoft.com/office/drawing/2014/main" id="{1D9BA00A-6EAB-F3B5-68FC-C670283F0F04}"/>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Current Commercial Models</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Three structures — each with a distinct risk profile</a:t>
            </a:r>
          </a:p>
        </p:txBody>
      </p:sp>
      <p:sp>
        <p:nvSpPr>
          <p:cNvPr id="7" name="TextBox 6"/>
          <p:cNvSpPr txBox="1"/>
          <p:nvPr/>
        </p:nvSpPr>
        <p:spPr>
          <a:xfrm>
            <a:off x="502920" y="2148840"/>
            <a:ext cx="3474720" cy="365760"/>
          </a:xfrm>
          <a:prstGeom prst="rect">
            <a:avLst/>
          </a:prstGeom>
          <a:noFill/>
        </p:spPr>
        <p:txBody>
          <a:bodyPr wrap="square" lIns="0" rIns="0">
            <a:spAutoFit/>
          </a:bodyPr>
          <a:lstStyle/>
          <a:p>
            <a:pPr algn="l"/>
            <a:r>
              <a:rPr sz="1700" b="1" i="0" spc="0">
                <a:solidFill>
                  <a:srgbClr val="2DBED5"/>
                </a:solidFill>
                <a:latin typeface="Georgia"/>
              </a:rPr>
              <a:t>Pure Profit Share</a:t>
            </a:r>
          </a:p>
        </p:txBody>
      </p:sp>
      <p:sp>
        <p:nvSpPr>
          <p:cNvPr id="8" name="TextBox 7"/>
          <p:cNvSpPr txBox="1"/>
          <p:nvPr/>
        </p:nvSpPr>
        <p:spPr>
          <a:xfrm>
            <a:off x="502920" y="2651760"/>
            <a:ext cx="3429000" cy="530352"/>
          </a:xfrm>
          <a:prstGeom prst="rect">
            <a:avLst/>
          </a:prstGeom>
          <a:noFill/>
        </p:spPr>
        <p:txBody>
          <a:bodyPr wrap="square" lIns="0" rIns="0">
            <a:spAutoFit/>
          </a:bodyPr>
          <a:lstStyle/>
          <a:p>
            <a:pPr algn="l"/>
            <a:r>
              <a:rPr sz="1150" b="0" i="0" spc="0">
                <a:solidFill>
                  <a:srgbClr val="F7F9FB"/>
                </a:solidFill>
                <a:latin typeface="Aptos"/>
              </a:rPr>
              <a:t>✓ DC takes no market risk</a:t>
            </a:r>
          </a:p>
        </p:txBody>
      </p:sp>
      <p:sp>
        <p:nvSpPr>
          <p:cNvPr id="9" name="TextBox 8"/>
          <p:cNvSpPr txBox="1"/>
          <p:nvPr/>
        </p:nvSpPr>
        <p:spPr>
          <a:xfrm>
            <a:off x="502920" y="3310128"/>
            <a:ext cx="3429000" cy="530352"/>
          </a:xfrm>
          <a:prstGeom prst="rect">
            <a:avLst/>
          </a:prstGeom>
          <a:noFill/>
        </p:spPr>
        <p:txBody>
          <a:bodyPr wrap="square" lIns="0" rIns="0">
            <a:spAutoFit/>
          </a:bodyPr>
          <a:lstStyle/>
          <a:p>
            <a:pPr algn="l"/>
            <a:r>
              <a:rPr sz="1150" b="0" i="0" spc="0">
                <a:solidFill>
                  <a:srgbClr val="F7F9FB"/>
                </a:solidFill>
                <a:latin typeface="Aptos"/>
              </a:rPr>
              <a:t>✓ Revenues split between DC &amp; customer</a:t>
            </a:r>
          </a:p>
        </p:txBody>
      </p:sp>
      <p:sp>
        <p:nvSpPr>
          <p:cNvPr id="10" name="TextBox 9"/>
          <p:cNvSpPr txBox="1"/>
          <p:nvPr/>
        </p:nvSpPr>
        <p:spPr>
          <a:xfrm>
            <a:off x="502920" y="3968496"/>
            <a:ext cx="3429000" cy="530352"/>
          </a:xfrm>
          <a:prstGeom prst="rect">
            <a:avLst/>
          </a:prstGeom>
          <a:noFill/>
        </p:spPr>
        <p:txBody>
          <a:bodyPr wrap="square" lIns="0" rIns="0">
            <a:spAutoFit/>
          </a:bodyPr>
          <a:lstStyle/>
          <a:p>
            <a:pPr algn="l"/>
            <a:r>
              <a:rPr sz="1150" b="0" i="0" spc="0">
                <a:solidFill>
                  <a:srgbClr val="F7F9FB"/>
                </a:solidFill>
                <a:latin typeface="Aptos"/>
              </a:rPr>
              <a:t>✓ DC exposed only to operational costs</a:t>
            </a:r>
          </a:p>
        </p:txBody>
      </p:sp>
      <p:sp>
        <p:nvSpPr>
          <p:cNvPr id="11" name="TextBox 10"/>
          <p:cNvSpPr txBox="1"/>
          <p:nvPr/>
        </p:nvSpPr>
        <p:spPr>
          <a:xfrm>
            <a:off x="502920" y="4626864"/>
            <a:ext cx="3429000" cy="530352"/>
          </a:xfrm>
          <a:prstGeom prst="rect">
            <a:avLst/>
          </a:prstGeom>
          <a:noFill/>
        </p:spPr>
        <p:txBody>
          <a:bodyPr wrap="square" lIns="0" rIns="0">
            <a:spAutoFit/>
          </a:bodyPr>
          <a:lstStyle/>
          <a:p>
            <a:pPr algn="l"/>
            <a:r>
              <a:rPr sz="1150" b="1" i="0" spc="0">
                <a:solidFill>
                  <a:srgbClr val="E85D58"/>
                </a:solidFill>
                <a:latin typeface="Aptos"/>
              </a:rPr>
              <a:t>✕ Often not bankable; lenders require fixed revenue</a:t>
            </a:r>
          </a:p>
        </p:txBody>
      </p:sp>
      <p:sp>
        <p:nvSpPr>
          <p:cNvPr id="12" name="TextBox 11"/>
          <p:cNvSpPr txBox="1"/>
          <p:nvPr/>
        </p:nvSpPr>
        <p:spPr>
          <a:xfrm>
            <a:off x="4389120" y="2148840"/>
            <a:ext cx="3474720" cy="365760"/>
          </a:xfrm>
          <a:prstGeom prst="rect">
            <a:avLst/>
          </a:prstGeom>
          <a:noFill/>
        </p:spPr>
        <p:txBody>
          <a:bodyPr wrap="square" lIns="0" rIns="0">
            <a:spAutoFit/>
          </a:bodyPr>
          <a:lstStyle/>
          <a:p>
            <a:pPr algn="l"/>
            <a:r>
              <a:rPr sz="1700" b="1" i="0" spc="0">
                <a:solidFill>
                  <a:srgbClr val="9154E8"/>
                </a:solidFill>
                <a:latin typeface="Georgia"/>
              </a:rPr>
              <a:t>Floor Agreement</a:t>
            </a:r>
          </a:p>
        </p:txBody>
      </p:sp>
      <p:sp>
        <p:nvSpPr>
          <p:cNvPr id="13" name="TextBox 12"/>
          <p:cNvSpPr txBox="1"/>
          <p:nvPr/>
        </p:nvSpPr>
        <p:spPr>
          <a:xfrm>
            <a:off x="4389120" y="2651760"/>
            <a:ext cx="3429000" cy="530352"/>
          </a:xfrm>
          <a:prstGeom prst="rect">
            <a:avLst/>
          </a:prstGeom>
          <a:noFill/>
        </p:spPr>
        <p:txBody>
          <a:bodyPr wrap="square" lIns="0" rIns="0">
            <a:spAutoFit/>
          </a:bodyPr>
          <a:lstStyle/>
          <a:p>
            <a:pPr algn="l"/>
            <a:r>
              <a:rPr sz="1150" b="0" i="0" spc="0">
                <a:solidFill>
                  <a:srgbClr val="F7F9FB"/>
                </a:solidFill>
                <a:latin typeface="Aptos"/>
              </a:rPr>
              <a:t>✓ DC guarantees minimum revenue level</a:t>
            </a:r>
          </a:p>
        </p:txBody>
      </p:sp>
      <p:sp>
        <p:nvSpPr>
          <p:cNvPr id="14" name="TextBox 13"/>
          <p:cNvSpPr txBox="1"/>
          <p:nvPr/>
        </p:nvSpPr>
        <p:spPr>
          <a:xfrm>
            <a:off x="4389120" y="3310128"/>
            <a:ext cx="3429000" cy="530352"/>
          </a:xfrm>
          <a:prstGeom prst="rect">
            <a:avLst/>
          </a:prstGeom>
          <a:noFill/>
        </p:spPr>
        <p:txBody>
          <a:bodyPr wrap="square" lIns="0" rIns="0">
            <a:spAutoFit/>
          </a:bodyPr>
          <a:lstStyle/>
          <a:p>
            <a:pPr algn="l"/>
            <a:r>
              <a:rPr sz="1150" b="0" i="0" spc="0">
                <a:solidFill>
                  <a:srgbClr val="F7F9FB"/>
                </a:solidFill>
                <a:latin typeface="Aptos"/>
              </a:rPr>
              <a:t>✓ Upside shared above the floor</a:t>
            </a:r>
          </a:p>
        </p:txBody>
      </p:sp>
      <p:sp>
        <p:nvSpPr>
          <p:cNvPr id="15" name="TextBox 14"/>
          <p:cNvSpPr txBox="1"/>
          <p:nvPr/>
        </p:nvSpPr>
        <p:spPr>
          <a:xfrm>
            <a:off x="4389120" y="3968496"/>
            <a:ext cx="3429000" cy="530352"/>
          </a:xfrm>
          <a:prstGeom prst="rect">
            <a:avLst/>
          </a:prstGeom>
          <a:noFill/>
        </p:spPr>
        <p:txBody>
          <a:bodyPr wrap="square" lIns="0" rIns="0">
            <a:spAutoFit/>
          </a:bodyPr>
          <a:lstStyle/>
          <a:p>
            <a:pPr algn="l"/>
            <a:r>
              <a:rPr sz="1150" b="0" i="0" spc="0">
                <a:solidFill>
                  <a:srgbClr val="F7F9FB"/>
                </a:solidFill>
                <a:latin typeface="Aptos"/>
              </a:rPr>
              <a:t>✓ Partial incentive alignment</a:t>
            </a:r>
          </a:p>
        </p:txBody>
      </p:sp>
      <p:sp>
        <p:nvSpPr>
          <p:cNvPr id="16" name="TextBox 15"/>
          <p:cNvSpPr txBox="1"/>
          <p:nvPr/>
        </p:nvSpPr>
        <p:spPr>
          <a:xfrm>
            <a:off x="4389120" y="4626864"/>
            <a:ext cx="3429000" cy="530352"/>
          </a:xfrm>
          <a:prstGeom prst="rect">
            <a:avLst/>
          </a:prstGeom>
          <a:noFill/>
        </p:spPr>
        <p:txBody>
          <a:bodyPr wrap="square" lIns="0" rIns="0">
            <a:spAutoFit/>
          </a:bodyPr>
          <a:lstStyle/>
          <a:p>
            <a:pPr algn="l"/>
            <a:r>
              <a:rPr sz="1150" b="1" i="0" spc="0">
                <a:solidFill>
                  <a:srgbClr val="E85D58"/>
                </a:solidFill>
                <a:latin typeface="Aptos"/>
              </a:rPr>
              <a:t>✕ Difficult to hedge &amp; price; long-term ancillary forecasting needed</a:t>
            </a:r>
          </a:p>
        </p:txBody>
      </p:sp>
      <p:sp>
        <p:nvSpPr>
          <p:cNvPr id="17" name="TextBox 16"/>
          <p:cNvSpPr txBox="1"/>
          <p:nvPr/>
        </p:nvSpPr>
        <p:spPr>
          <a:xfrm>
            <a:off x="8275320" y="2148840"/>
            <a:ext cx="3474720" cy="365760"/>
          </a:xfrm>
          <a:prstGeom prst="rect">
            <a:avLst/>
          </a:prstGeom>
          <a:noFill/>
        </p:spPr>
        <p:txBody>
          <a:bodyPr wrap="square" lIns="0" rIns="0">
            <a:spAutoFit/>
          </a:bodyPr>
          <a:lstStyle/>
          <a:p>
            <a:pPr algn="l"/>
            <a:r>
              <a:rPr sz="1700" b="1" i="0" spc="0">
                <a:solidFill>
                  <a:srgbClr val="EBB240"/>
                </a:solidFill>
                <a:latin typeface="Georgia"/>
              </a:rPr>
              <a:t>Tolling Agreement</a:t>
            </a:r>
          </a:p>
        </p:txBody>
      </p:sp>
      <p:sp>
        <p:nvSpPr>
          <p:cNvPr id="18" name="TextBox 17"/>
          <p:cNvSpPr txBox="1"/>
          <p:nvPr/>
        </p:nvSpPr>
        <p:spPr>
          <a:xfrm>
            <a:off x="8275320" y="2651760"/>
            <a:ext cx="3429000" cy="530352"/>
          </a:xfrm>
          <a:prstGeom prst="rect">
            <a:avLst/>
          </a:prstGeom>
          <a:noFill/>
        </p:spPr>
        <p:txBody>
          <a:bodyPr wrap="square" lIns="0" rIns="0">
            <a:spAutoFit/>
          </a:bodyPr>
          <a:lstStyle/>
          <a:p>
            <a:pPr algn="l"/>
            <a:r>
              <a:rPr sz="1150" b="0" i="0" spc="0">
                <a:solidFill>
                  <a:srgbClr val="F7F9FB"/>
                </a:solidFill>
                <a:latin typeface="Aptos"/>
              </a:rPr>
              <a:t>✓ DC takes full market risk &amp; upside</a:t>
            </a:r>
          </a:p>
        </p:txBody>
      </p:sp>
      <p:sp>
        <p:nvSpPr>
          <p:cNvPr id="19" name="TextBox 18"/>
          <p:cNvSpPr txBox="1"/>
          <p:nvPr/>
        </p:nvSpPr>
        <p:spPr>
          <a:xfrm>
            <a:off x="8275320" y="3310128"/>
            <a:ext cx="3429000" cy="530352"/>
          </a:xfrm>
          <a:prstGeom prst="rect">
            <a:avLst/>
          </a:prstGeom>
          <a:noFill/>
        </p:spPr>
        <p:txBody>
          <a:bodyPr wrap="square" lIns="0" rIns="0">
            <a:spAutoFit/>
          </a:bodyPr>
          <a:lstStyle/>
          <a:p>
            <a:pPr algn="l"/>
            <a:r>
              <a:rPr sz="1150" b="0" i="0" spc="0">
                <a:solidFill>
                  <a:srgbClr val="F7F9FB"/>
                </a:solidFill>
                <a:latin typeface="Aptos"/>
              </a:rPr>
              <a:t>✓ Customer receives fixed payment</a:t>
            </a:r>
          </a:p>
        </p:txBody>
      </p:sp>
      <p:sp>
        <p:nvSpPr>
          <p:cNvPr id="20" name="TextBox 19"/>
          <p:cNvSpPr txBox="1"/>
          <p:nvPr/>
        </p:nvSpPr>
        <p:spPr>
          <a:xfrm>
            <a:off x="8275320" y="3968496"/>
            <a:ext cx="3429000" cy="530352"/>
          </a:xfrm>
          <a:prstGeom prst="rect">
            <a:avLst/>
          </a:prstGeom>
          <a:noFill/>
        </p:spPr>
        <p:txBody>
          <a:bodyPr wrap="square" lIns="0" rIns="0">
            <a:spAutoFit/>
          </a:bodyPr>
          <a:lstStyle/>
          <a:p>
            <a:pPr algn="l"/>
            <a:r>
              <a:rPr sz="1150" b="0" i="0" spc="0">
                <a:solidFill>
                  <a:srgbClr val="F7F9FB"/>
                </a:solidFill>
                <a:latin typeface="Aptos"/>
              </a:rPr>
              <a:t>✓ Typically bankable for customers</a:t>
            </a:r>
          </a:p>
        </p:txBody>
      </p:sp>
      <p:sp>
        <p:nvSpPr>
          <p:cNvPr id="21" name="TextBox 20"/>
          <p:cNvSpPr txBox="1"/>
          <p:nvPr/>
        </p:nvSpPr>
        <p:spPr>
          <a:xfrm>
            <a:off x="8275320" y="4626864"/>
            <a:ext cx="3429000" cy="530352"/>
          </a:xfrm>
          <a:prstGeom prst="rect">
            <a:avLst/>
          </a:prstGeom>
          <a:noFill/>
        </p:spPr>
        <p:txBody>
          <a:bodyPr wrap="square" lIns="0" rIns="0">
            <a:spAutoFit/>
          </a:bodyPr>
          <a:lstStyle/>
          <a:p>
            <a:pPr algn="l"/>
            <a:r>
              <a:rPr sz="1150" b="1" i="0" spc="0">
                <a:solidFill>
                  <a:srgbClr val="E85D58"/>
                </a:solidFill>
                <a:latin typeface="Aptos"/>
              </a:rPr>
              <a:t>✕ Maximum DC risk exposure; valuation uncertainty is high</a:t>
            </a:r>
          </a:p>
        </p:txBody>
      </p:sp>
      <p:pic>
        <p:nvPicPr>
          <p:cNvPr id="23" name="Picture 22" descr="A blue background with white text&#10;&#10;AI-generated content may be incorrect.">
            <a:extLst>
              <a:ext uri="{FF2B5EF4-FFF2-40B4-BE49-F238E27FC236}">
                <a16:creationId xmlns:a16="http://schemas.microsoft.com/office/drawing/2014/main" id="{D149F75C-2737-8BEB-E46C-4AF4F5F3B8B4}"/>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The Problems We Need to Solve</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Floors and tolling agreements create structural issues that are hard to manage</a:t>
            </a:r>
          </a:p>
        </p:txBody>
      </p:sp>
      <p:sp>
        <p:nvSpPr>
          <p:cNvPr id="7" name="Rounded Rectangle 6"/>
          <p:cNvSpPr/>
          <p:nvPr/>
        </p:nvSpPr>
        <p:spPr>
          <a:xfrm>
            <a:off x="640080" y="2194560"/>
            <a:ext cx="5120640" cy="960120"/>
          </a:xfrm>
          <a:prstGeom prst="roundRect">
            <a:avLst/>
          </a:prstGeom>
          <a:solidFill>
            <a:srgbClr val="0D3A56"/>
          </a:solidFill>
          <a:ln>
            <a:solidFill>
              <a:srgbClr val="EBB2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4671" y="2313432"/>
            <a:ext cx="4791455" cy="256032"/>
          </a:xfrm>
          <a:prstGeom prst="rect">
            <a:avLst/>
          </a:prstGeom>
          <a:noFill/>
        </p:spPr>
        <p:txBody>
          <a:bodyPr wrap="square" lIns="0" rIns="0">
            <a:spAutoFit/>
          </a:bodyPr>
          <a:lstStyle/>
          <a:p>
            <a:pPr algn="l"/>
            <a:r>
              <a:rPr sz="1400" b="1" i="0" spc="0">
                <a:solidFill>
                  <a:srgbClr val="EBB240"/>
                </a:solidFill>
                <a:latin typeface="Aptos"/>
              </a:rPr>
              <a:t>Valuation uncertainty</a:t>
            </a:r>
          </a:p>
        </p:txBody>
      </p:sp>
      <p:sp>
        <p:nvSpPr>
          <p:cNvPr id="9" name="TextBox 8"/>
          <p:cNvSpPr txBox="1"/>
          <p:nvPr/>
        </p:nvSpPr>
        <p:spPr>
          <a:xfrm>
            <a:off x="804671" y="2587752"/>
            <a:ext cx="4791455" cy="438912"/>
          </a:xfrm>
          <a:prstGeom prst="rect">
            <a:avLst/>
          </a:prstGeom>
          <a:noFill/>
        </p:spPr>
        <p:txBody>
          <a:bodyPr wrap="square" lIns="0" rIns="0">
            <a:spAutoFit/>
          </a:bodyPr>
          <a:lstStyle/>
          <a:p>
            <a:pPr algn="l"/>
            <a:r>
              <a:rPr sz="1150" b="0" i="0" spc="0">
                <a:solidFill>
                  <a:srgbClr val="F7F9FB"/>
                </a:solidFill>
                <a:latin typeface="Aptos"/>
              </a:rPr>
              <a:t>Long-term ancillary-service revenues are highly unpredictable, forcing significant risk premiums and making deals less competitive.</a:t>
            </a:r>
          </a:p>
        </p:txBody>
      </p:sp>
      <p:sp>
        <p:nvSpPr>
          <p:cNvPr id="10" name="Rounded Rectangle 9"/>
          <p:cNvSpPr/>
          <p:nvPr/>
        </p:nvSpPr>
        <p:spPr>
          <a:xfrm>
            <a:off x="6263640" y="2194560"/>
            <a:ext cx="5120640" cy="960120"/>
          </a:xfrm>
          <a:prstGeom prst="roundRect">
            <a:avLst/>
          </a:prstGeom>
          <a:solidFill>
            <a:srgbClr val="0D3A56"/>
          </a:solidFill>
          <a:ln>
            <a:solidFill>
              <a:srgbClr val="E85D5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428232" y="2313432"/>
            <a:ext cx="4791455" cy="256032"/>
          </a:xfrm>
          <a:prstGeom prst="rect">
            <a:avLst/>
          </a:prstGeom>
          <a:noFill/>
        </p:spPr>
        <p:txBody>
          <a:bodyPr wrap="square" lIns="0" rIns="0">
            <a:spAutoFit/>
          </a:bodyPr>
          <a:lstStyle/>
          <a:p>
            <a:pPr algn="l"/>
            <a:r>
              <a:rPr sz="1400" b="1" i="0" spc="0">
                <a:solidFill>
                  <a:srgbClr val="E85D58"/>
                </a:solidFill>
                <a:latin typeface="Aptos"/>
              </a:rPr>
              <a:t>Hedging limitations</a:t>
            </a:r>
          </a:p>
        </p:txBody>
      </p:sp>
      <p:sp>
        <p:nvSpPr>
          <p:cNvPr id="12" name="TextBox 11"/>
          <p:cNvSpPr txBox="1"/>
          <p:nvPr/>
        </p:nvSpPr>
        <p:spPr>
          <a:xfrm>
            <a:off x="6428232" y="2587752"/>
            <a:ext cx="4791455" cy="446276"/>
          </a:xfrm>
          <a:prstGeom prst="rect">
            <a:avLst/>
          </a:prstGeom>
          <a:noFill/>
        </p:spPr>
        <p:txBody>
          <a:bodyPr wrap="square" lIns="0" rIns="0">
            <a:spAutoFit/>
          </a:bodyPr>
          <a:lstStyle/>
          <a:p>
            <a:pPr algn="l"/>
            <a:r>
              <a:rPr sz="1150" b="0" i="0" spc="0">
                <a:solidFill>
                  <a:srgbClr val="F7F9FB"/>
                </a:solidFill>
                <a:latin typeface="Aptos"/>
              </a:rPr>
              <a:t>Floor agreements are particularly difficult to hedge, creating ongoing challenges for </a:t>
            </a:r>
            <a:r>
              <a:rPr lang="en-US" sz="1150">
                <a:solidFill>
                  <a:srgbClr val="F7F9FB"/>
                </a:solidFill>
                <a:latin typeface="Aptos"/>
              </a:rPr>
              <a:t> DC</a:t>
            </a:r>
            <a:r>
              <a:rPr sz="1150" b="0" i="0" spc="0">
                <a:solidFill>
                  <a:srgbClr val="F7F9FB"/>
                </a:solidFill>
                <a:latin typeface="Aptos"/>
              </a:rPr>
              <a:t> risk management and capital allocation.</a:t>
            </a:r>
          </a:p>
        </p:txBody>
      </p:sp>
      <p:sp>
        <p:nvSpPr>
          <p:cNvPr id="13" name="Rounded Rectangle 12"/>
          <p:cNvSpPr/>
          <p:nvPr/>
        </p:nvSpPr>
        <p:spPr>
          <a:xfrm>
            <a:off x="640080" y="3703320"/>
            <a:ext cx="5120640" cy="960120"/>
          </a:xfrm>
          <a:prstGeom prst="roundRect">
            <a:avLst/>
          </a:prstGeom>
          <a:solidFill>
            <a:srgbClr val="0D3A56"/>
          </a:solidFill>
          <a:ln>
            <a:solidFill>
              <a:srgbClr val="915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04671" y="3822191"/>
            <a:ext cx="4791455" cy="256032"/>
          </a:xfrm>
          <a:prstGeom prst="rect">
            <a:avLst/>
          </a:prstGeom>
          <a:noFill/>
        </p:spPr>
        <p:txBody>
          <a:bodyPr wrap="square" lIns="0" rIns="0">
            <a:spAutoFit/>
          </a:bodyPr>
          <a:lstStyle/>
          <a:p>
            <a:pPr algn="l"/>
            <a:r>
              <a:rPr sz="1400" b="1" i="0" spc="0">
                <a:solidFill>
                  <a:srgbClr val="9154E8"/>
                </a:solidFill>
                <a:latin typeface="Aptos"/>
              </a:rPr>
              <a:t>Misaligned market views</a:t>
            </a:r>
          </a:p>
        </p:txBody>
      </p:sp>
      <p:sp>
        <p:nvSpPr>
          <p:cNvPr id="15" name="TextBox 14"/>
          <p:cNvSpPr txBox="1"/>
          <p:nvPr/>
        </p:nvSpPr>
        <p:spPr>
          <a:xfrm>
            <a:off x="804671" y="4096511"/>
            <a:ext cx="4791455" cy="438912"/>
          </a:xfrm>
          <a:prstGeom prst="rect">
            <a:avLst/>
          </a:prstGeom>
          <a:noFill/>
        </p:spPr>
        <p:txBody>
          <a:bodyPr wrap="square" lIns="0" rIns="0">
            <a:spAutoFit/>
          </a:bodyPr>
          <a:lstStyle/>
          <a:p>
            <a:pPr algn="l"/>
            <a:r>
              <a:rPr sz="1150" b="0" i="0" spc="0">
                <a:solidFill>
                  <a:srgbClr val="F7F9FB"/>
                </a:solidFill>
                <a:latin typeface="Aptos"/>
              </a:rPr>
              <a:t>Customers often have more optimistic revenue forecasts than DC, leading to valuation disputes and deals that are hard to close.</a:t>
            </a:r>
          </a:p>
        </p:txBody>
      </p:sp>
      <p:sp>
        <p:nvSpPr>
          <p:cNvPr id="16" name="Rounded Rectangle 15"/>
          <p:cNvSpPr/>
          <p:nvPr/>
        </p:nvSpPr>
        <p:spPr>
          <a:xfrm>
            <a:off x="6263640" y="3703320"/>
            <a:ext cx="5120640" cy="960120"/>
          </a:xfrm>
          <a:prstGeom prst="roundRect">
            <a:avLst/>
          </a:prstGeom>
          <a:solidFill>
            <a:srgbClr val="0D3A56"/>
          </a:solidFill>
          <a:ln>
            <a:solidFill>
              <a:srgbClr val="2DB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428232" y="3822191"/>
            <a:ext cx="4791455" cy="256032"/>
          </a:xfrm>
          <a:prstGeom prst="rect">
            <a:avLst/>
          </a:prstGeom>
          <a:noFill/>
        </p:spPr>
        <p:txBody>
          <a:bodyPr wrap="square" lIns="0" rIns="0">
            <a:spAutoFit/>
          </a:bodyPr>
          <a:lstStyle/>
          <a:p>
            <a:pPr algn="l"/>
            <a:r>
              <a:rPr sz="1400" b="1" i="0" spc="0">
                <a:solidFill>
                  <a:srgbClr val="2DBED5"/>
                </a:solidFill>
                <a:latin typeface="Aptos"/>
              </a:rPr>
              <a:t>Bankability gap</a:t>
            </a:r>
          </a:p>
        </p:txBody>
      </p:sp>
      <p:sp>
        <p:nvSpPr>
          <p:cNvPr id="18" name="TextBox 17"/>
          <p:cNvSpPr txBox="1"/>
          <p:nvPr/>
        </p:nvSpPr>
        <p:spPr>
          <a:xfrm>
            <a:off x="6428232" y="4096511"/>
            <a:ext cx="4791455" cy="438912"/>
          </a:xfrm>
          <a:prstGeom prst="rect">
            <a:avLst/>
          </a:prstGeom>
          <a:noFill/>
        </p:spPr>
        <p:txBody>
          <a:bodyPr wrap="square" lIns="0" rIns="0">
            <a:spAutoFit/>
          </a:bodyPr>
          <a:lstStyle/>
          <a:p>
            <a:pPr algn="l"/>
            <a:r>
              <a:rPr sz="1150" b="0" i="0" spc="0">
                <a:solidFill>
                  <a:srgbClr val="F7F9FB"/>
                </a:solidFill>
                <a:latin typeface="Aptos"/>
              </a:rPr>
              <a:t>Pure profit share is often rejected by lenders that require predictable minimum revenues to underwrite project finance.</a:t>
            </a:r>
          </a:p>
        </p:txBody>
      </p:sp>
      <p:pic>
        <p:nvPicPr>
          <p:cNvPr id="20" name="Picture 19" descr="A blue background with white text&#10;&#10;AI-generated content may be incorrect.">
            <a:extLst>
              <a:ext uri="{FF2B5EF4-FFF2-40B4-BE49-F238E27FC236}">
                <a16:creationId xmlns:a16="http://schemas.microsoft.com/office/drawing/2014/main" id="{0F3655F9-505B-D771-3B9B-D2FB7301684D}"/>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Why Flexible Assets Matter</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More renewables and fewer flexible fossil assets increase price volatility</a:t>
            </a:r>
          </a:p>
        </p:txBody>
      </p:sp>
      <p:sp>
        <p:nvSpPr>
          <p:cNvPr id="7" name="Rounded Rectangle 6"/>
          <p:cNvSpPr/>
          <p:nvPr/>
        </p:nvSpPr>
        <p:spPr>
          <a:xfrm>
            <a:off x="731520" y="2286000"/>
            <a:ext cx="5303520" cy="960120"/>
          </a:xfrm>
          <a:prstGeom prst="roundRect">
            <a:avLst/>
          </a:prstGeom>
          <a:solidFill>
            <a:srgbClr val="0D3A56"/>
          </a:solidFill>
          <a:ln>
            <a:solidFill>
              <a:srgbClr val="2DB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96112" y="2404872"/>
            <a:ext cx="4974336" cy="256032"/>
          </a:xfrm>
          <a:prstGeom prst="rect">
            <a:avLst/>
          </a:prstGeom>
          <a:noFill/>
        </p:spPr>
        <p:txBody>
          <a:bodyPr wrap="square" lIns="0" rIns="0">
            <a:spAutoFit/>
          </a:bodyPr>
          <a:lstStyle/>
          <a:p>
            <a:pPr algn="l"/>
            <a:r>
              <a:rPr sz="1400" b="1" i="0" spc="0">
                <a:solidFill>
                  <a:srgbClr val="2DBED5"/>
                </a:solidFill>
                <a:latin typeface="Aptos"/>
              </a:rPr>
              <a:t>Portfolio balancing</a:t>
            </a:r>
          </a:p>
        </p:txBody>
      </p:sp>
      <p:sp>
        <p:nvSpPr>
          <p:cNvPr id="9" name="TextBox 8"/>
          <p:cNvSpPr txBox="1"/>
          <p:nvPr/>
        </p:nvSpPr>
        <p:spPr>
          <a:xfrm>
            <a:off x="896112" y="2679192"/>
            <a:ext cx="4974336" cy="438912"/>
          </a:xfrm>
          <a:prstGeom prst="rect">
            <a:avLst/>
          </a:prstGeom>
          <a:noFill/>
        </p:spPr>
        <p:txBody>
          <a:bodyPr wrap="square" lIns="0" rIns="0">
            <a:spAutoFit/>
          </a:bodyPr>
          <a:lstStyle/>
          <a:p>
            <a:pPr algn="l"/>
            <a:r>
              <a:rPr sz="1150" b="0" i="0" spc="0">
                <a:solidFill>
                  <a:srgbClr val="F7F9FB"/>
                </a:solidFill>
                <a:latin typeface="Aptos"/>
              </a:rPr>
              <a:t>Batteries, green H₂ and CCGTs can balance a portfolio, capture price volatility and hedge profile risk.</a:t>
            </a:r>
          </a:p>
        </p:txBody>
      </p:sp>
      <p:sp>
        <p:nvSpPr>
          <p:cNvPr id="10" name="Rounded Rectangle 9"/>
          <p:cNvSpPr/>
          <p:nvPr/>
        </p:nvSpPr>
        <p:spPr>
          <a:xfrm>
            <a:off x="6217920" y="2286000"/>
            <a:ext cx="5212080" cy="960120"/>
          </a:xfrm>
          <a:prstGeom prst="roundRect">
            <a:avLst/>
          </a:prstGeom>
          <a:solidFill>
            <a:srgbClr val="0D3A56"/>
          </a:solidFill>
          <a:ln>
            <a:solidFill>
              <a:srgbClr val="EBB2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6382512" y="2404872"/>
            <a:ext cx="4882896" cy="256032"/>
          </a:xfrm>
          <a:prstGeom prst="rect">
            <a:avLst/>
          </a:prstGeom>
          <a:noFill/>
        </p:spPr>
        <p:txBody>
          <a:bodyPr wrap="square" lIns="0" rIns="0">
            <a:spAutoFit/>
          </a:bodyPr>
          <a:lstStyle/>
          <a:p>
            <a:pPr algn="l"/>
            <a:r>
              <a:rPr sz="1400" b="1" i="0" spc="0">
                <a:solidFill>
                  <a:srgbClr val="EBB240"/>
                </a:solidFill>
                <a:latin typeface="Aptos"/>
              </a:rPr>
              <a:t>Renewable undersupply</a:t>
            </a:r>
          </a:p>
        </p:txBody>
      </p:sp>
      <p:sp>
        <p:nvSpPr>
          <p:cNvPr id="12" name="TextBox 11"/>
          <p:cNvSpPr txBox="1"/>
          <p:nvPr/>
        </p:nvSpPr>
        <p:spPr>
          <a:xfrm>
            <a:off x="6382512" y="2679192"/>
            <a:ext cx="4882896" cy="438912"/>
          </a:xfrm>
          <a:prstGeom prst="rect">
            <a:avLst/>
          </a:prstGeom>
          <a:noFill/>
        </p:spPr>
        <p:txBody>
          <a:bodyPr wrap="square" lIns="0" rIns="0">
            <a:spAutoFit/>
          </a:bodyPr>
          <a:lstStyle/>
          <a:p>
            <a:pPr algn="l"/>
            <a:r>
              <a:rPr sz="1150" b="0" i="0" spc="0">
                <a:solidFill>
                  <a:srgbClr val="F7F9FB"/>
                </a:solidFill>
                <a:latin typeface="Aptos"/>
              </a:rPr>
              <a:t>Periods of low renewable output can drive prices upward and create scarcity value for flexible capacity.</a:t>
            </a:r>
          </a:p>
        </p:txBody>
      </p:sp>
      <p:sp>
        <p:nvSpPr>
          <p:cNvPr id="13" name="Rounded Rectangle 12"/>
          <p:cNvSpPr/>
          <p:nvPr/>
        </p:nvSpPr>
        <p:spPr>
          <a:xfrm>
            <a:off x="731520" y="3657600"/>
            <a:ext cx="5303520" cy="960120"/>
          </a:xfrm>
          <a:prstGeom prst="roundRect">
            <a:avLst/>
          </a:prstGeom>
          <a:solidFill>
            <a:srgbClr val="0D3A56"/>
          </a:solidFill>
          <a:ln>
            <a:solidFill>
              <a:srgbClr val="30B8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96112" y="3776472"/>
            <a:ext cx="4974336" cy="256032"/>
          </a:xfrm>
          <a:prstGeom prst="rect">
            <a:avLst/>
          </a:prstGeom>
          <a:noFill/>
        </p:spPr>
        <p:txBody>
          <a:bodyPr wrap="square" lIns="0" rIns="0">
            <a:spAutoFit/>
          </a:bodyPr>
          <a:lstStyle/>
          <a:p>
            <a:pPr algn="l"/>
            <a:r>
              <a:rPr sz="1400" b="1" i="0" spc="0">
                <a:solidFill>
                  <a:srgbClr val="30B884"/>
                </a:solidFill>
                <a:latin typeface="Aptos"/>
              </a:rPr>
              <a:t>Renewable oversupply</a:t>
            </a:r>
          </a:p>
        </p:txBody>
      </p:sp>
      <p:sp>
        <p:nvSpPr>
          <p:cNvPr id="15" name="TextBox 14"/>
          <p:cNvSpPr txBox="1"/>
          <p:nvPr/>
        </p:nvSpPr>
        <p:spPr>
          <a:xfrm>
            <a:off x="896112" y="4050791"/>
            <a:ext cx="4974336" cy="438912"/>
          </a:xfrm>
          <a:prstGeom prst="rect">
            <a:avLst/>
          </a:prstGeom>
          <a:noFill/>
        </p:spPr>
        <p:txBody>
          <a:bodyPr wrap="square" lIns="0" rIns="0">
            <a:spAutoFit/>
          </a:bodyPr>
          <a:lstStyle/>
          <a:p>
            <a:pPr algn="l"/>
            <a:r>
              <a:rPr sz="1150" b="0" i="0" spc="0">
                <a:solidFill>
                  <a:srgbClr val="F7F9FB"/>
                </a:solidFill>
                <a:latin typeface="Aptos"/>
              </a:rPr>
              <a:t>High renewable output can depress prices; storage can charge during low-price periods and shift energy to higher-value hours.</a:t>
            </a:r>
          </a:p>
        </p:txBody>
      </p:sp>
      <p:sp>
        <p:nvSpPr>
          <p:cNvPr id="16" name="Rounded Rectangle 15"/>
          <p:cNvSpPr/>
          <p:nvPr/>
        </p:nvSpPr>
        <p:spPr>
          <a:xfrm>
            <a:off x="6217920" y="3657600"/>
            <a:ext cx="5212080" cy="960120"/>
          </a:xfrm>
          <a:prstGeom prst="roundRect">
            <a:avLst/>
          </a:prstGeom>
          <a:solidFill>
            <a:srgbClr val="0D3A56"/>
          </a:solidFill>
          <a:ln>
            <a:solidFill>
              <a:srgbClr val="915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7" name="TextBox 16"/>
          <p:cNvSpPr txBox="1"/>
          <p:nvPr/>
        </p:nvSpPr>
        <p:spPr>
          <a:xfrm>
            <a:off x="6382512" y="3776472"/>
            <a:ext cx="4882896" cy="256032"/>
          </a:xfrm>
          <a:prstGeom prst="rect">
            <a:avLst/>
          </a:prstGeom>
          <a:noFill/>
        </p:spPr>
        <p:txBody>
          <a:bodyPr wrap="square" lIns="0" rIns="0">
            <a:spAutoFit/>
          </a:bodyPr>
          <a:lstStyle/>
          <a:p>
            <a:pPr algn="l"/>
            <a:r>
              <a:rPr sz="1400" b="1" i="0" spc="0">
                <a:solidFill>
                  <a:srgbClr val="9154E8"/>
                </a:solidFill>
                <a:latin typeface="Aptos"/>
              </a:rPr>
              <a:t>2030 implication</a:t>
            </a:r>
          </a:p>
        </p:txBody>
      </p:sp>
      <p:sp>
        <p:nvSpPr>
          <p:cNvPr id="18" name="TextBox 17"/>
          <p:cNvSpPr txBox="1"/>
          <p:nvPr/>
        </p:nvSpPr>
        <p:spPr>
          <a:xfrm>
            <a:off x="6382512" y="4050791"/>
            <a:ext cx="4882896" cy="438912"/>
          </a:xfrm>
          <a:prstGeom prst="rect">
            <a:avLst/>
          </a:prstGeom>
          <a:noFill/>
        </p:spPr>
        <p:txBody>
          <a:bodyPr wrap="square" lIns="0" rIns="0">
            <a:spAutoFit/>
          </a:bodyPr>
          <a:lstStyle/>
          <a:p>
            <a:pPr algn="l"/>
            <a:r>
              <a:rPr sz="1150" b="0" i="0" spc="0">
                <a:solidFill>
                  <a:srgbClr val="F7F9FB"/>
                </a:solidFill>
                <a:latin typeface="Aptos"/>
              </a:rPr>
              <a:t>As volatility increases, flexible assets become increasingly important for both system balancing and commercial portfolio management.</a:t>
            </a:r>
          </a:p>
        </p:txBody>
      </p:sp>
      <p:pic>
        <p:nvPicPr>
          <p:cNvPr id="20" name="Picture 19" descr="A blue background with white text&#10;&#10;AI-generated content may be incorrect.">
            <a:extLst>
              <a:ext uri="{FF2B5EF4-FFF2-40B4-BE49-F238E27FC236}">
                <a16:creationId xmlns:a16="http://schemas.microsoft.com/office/drawing/2014/main" id="{D232C710-8090-AF6B-8257-2B88A7B94588}"/>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411480"/>
            <a:ext cx="3657600" cy="274320"/>
          </a:xfrm>
          <a:prstGeom prst="rect">
            <a:avLst/>
          </a:prstGeom>
          <a:noFill/>
        </p:spPr>
        <p:txBody>
          <a:bodyPr wrap="square" lIns="0" rIns="0">
            <a:spAutoFit/>
          </a:bodyPr>
          <a:lstStyle/>
          <a:p>
            <a:pPr algn="l"/>
            <a:r>
              <a:rPr sz="1000" b="1" i="0" spc="2">
                <a:solidFill>
                  <a:srgbClr val="2DBED5"/>
                </a:solidFill>
                <a:latin typeface="Aptos"/>
              </a:rPr>
              <a:t>NEW PRODUCT</a:t>
            </a:r>
          </a:p>
        </p:txBody>
      </p:sp>
      <p:sp>
        <p:nvSpPr>
          <p:cNvPr id="6" name="TextBox 5"/>
          <p:cNvSpPr txBox="1"/>
          <p:nvPr/>
        </p:nvSpPr>
        <p:spPr>
          <a:xfrm>
            <a:off x="685800" y="1691640"/>
            <a:ext cx="7315200" cy="914400"/>
          </a:xfrm>
          <a:prstGeom prst="rect">
            <a:avLst/>
          </a:prstGeom>
          <a:noFill/>
        </p:spPr>
        <p:txBody>
          <a:bodyPr wrap="square" lIns="0" rIns="0">
            <a:spAutoFit/>
          </a:bodyPr>
          <a:lstStyle/>
          <a:p>
            <a:pPr algn="l"/>
            <a:r>
              <a:rPr sz="3600" b="1" i="0" spc="0">
                <a:solidFill>
                  <a:srgbClr val="F7F9FB"/>
                </a:solidFill>
                <a:latin typeface="Georgia"/>
              </a:rPr>
              <a:t>Day-Ahead Swap</a:t>
            </a:r>
          </a:p>
        </p:txBody>
      </p:sp>
      <p:sp>
        <p:nvSpPr>
          <p:cNvPr id="7" name="TextBox 6"/>
          <p:cNvSpPr txBox="1"/>
          <p:nvPr/>
        </p:nvSpPr>
        <p:spPr>
          <a:xfrm>
            <a:off x="713232" y="2606040"/>
            <a:ext cx="7315200" cy="502920"/>
          </a:xfrm>
          <a:prstGeom prst="rect">
            <a:avLst/>
          </a:prstGeom>
          <a:noFill/>
        </p:spPr>
        <p:txBody>
          <a:bodyPr wrap="square" lIns="0" rIns="0">
            <a:spAutoFit/>
          </a:bodyPr>
          <a:lstStyle/>
          <a:p>
            <a:pPr algn="l"/>
            <a:r>
              <a:rPr sz="2200" b="0" i="1" spc="0">
                <a:solidFill>
                  <a:srgbClr val="2DBED5"/>
                </a:solidFill>
                <a:latin typeface="Georgia"/>
              </a:rPr>
              <a:t>with Benchmarked Profit Share</a:t>
            </a:r>
          </a:p>
        </p:txBody>
      </p:sp>
      <p:sp>
        <p:nvSpPr>
          <p:cNvPr id="8" name="TextBox 7"/>
          <p:cNvSpPr txBox="1"/>
          <p:nvPr/>
        </p:nvSpPr>
        <p:spPr>
          <a:xfrm>
            <a:off x="731520" y="3657600"/>
            <a:ext cx="8961120" cy="731520"/>
          </a:xfrm>
          <a:prstGeom prst="rect">
            <a:avLst/>
          </a:prstGeom>
          <a:noFill/>
        </p:spPr>
        <p:txBody>
          <a:bodyPr wrap="square" lIns="0" rIns="0">
            <a:spAutoFit/>
          </a:bodyPr>
          <a:lstStyle/>
          <a:p>
            <a:pPr algn="l"/>
            <a:r>
              <a:rPr sz="1600" b="0" i="0" spc="0">
                <a:solidFill>
                  <a:srgbClr val="B9CDDA"/>
                </a:solidFill>
                <a:latin typeface="Aptos"/>
              </a:rPr>
              <a:t>A two-layer structure designed to separate market risk cleanly while preserving bankability and upside participation.</a:t>
            </a:r>
          </a:p>
        </p:txBody>
      </p:sp>
      <p:pic>
        <p:nvPicPr>
          <p:cNvPr id="10" name="Picture 9" descr="A blue background with white text&#10;&#10;AI-generated content may be incorrect.">
            <a:extLst>
              <a:ext uri="{FF2B5EF4-FFF2-40B4-BE49-F238E27FC236}">
                <a16:creationId xmlns:a16="http://schemas.microsoft.com/office/drawing/2014/main" id="{7A0DFAAF-6E9F-7471-6B7D-87051DEC29EA}"/>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BESS Arbitrage in the Day-Ahead Market</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A battery earns revenue by exploiting price differences across hours</a:t>
            </a:r>
          </a:p>
        </p:txBody>
      </p:sp>
      <p:sp>
        <p:nvSpPr>
          <p:cNvPr id="7" name="Rounded Rectangle 6"/>
          <p:cNvSpPr/>
          <p:nvPr/>
        </p:nvSpPr>
        <p:spPr>
          <a:xfrm>
            <a:off x="731520" y="2286000"/>
            <a:ext cx="3337560" cy="960120"/>
          </a:xfrm>
          <a:prstGeom prst="roundRect">
            <a:avLst/>
          </a:prstGeom>
          <a:solidFill>
            <a:srgbClr val="0D3A56"/>
          </a:solidFill>
          <a:ln>
            <a:solidFill>
              <a:srgbClr val="2DB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96112" y="2404872"/>
            <a:ext cx="3008376" cy="256032"/>
          </a:xfrm>
          <a:prstGeom prst="rect">
            <a:avLst/>
          </a:prstGeom>
          <a:noFill/>
        </p:spPr>
        <p:txBody>
          <a:bodyPr wrap="square" lIns="0" rIns="0">
            <a:spAutoFit/>
          </a:bodyPr>
          <a:lstStyle/>
          <a:p>
            <a:pPr algn="l"/>
            <a:r>
              <a:rPr sz="1400" b="1" i="0" spc="0">
                <a:solidFill>
                  <a:srgbClr val="2DBED5"/>
                </a:solidFill>
                <a:latin typeface="Aptos"/>
              </a:rPr>
              <a:t>Low hours</a:t>
            </a:r>
          </a:p>
        </p:txBody>
      </p:sp>
      <p:sp>
        <p:nvSpPr>
          <p:cNvPr id="9" name="TextBox 8"/>
          <p:cNvSpPr txBox="1"/>
          <p:nvPr/>
        </p:nvSpPr>
        <p:spPr>
          <a:xfrm>
            <a:off x="896112" y="2679192"/>
            <a:ext cx="3008376" cy="438912"/>
          </a:xfrm>
          <a:prstGeom prst="rect">
            <a:avLst/>
          </a:prstGeom>
          <a:noFill/>
        </p:spPr>
        <p:txBody>
          <a:bodyPr wrap="square" lIns="0" rIns="0">
            <a:spAutoFit/>
          </a:bodyPr>
          <a:lstStyle/>
          <a:p>
            <a:pPr algn="l"/>
            <a:r>
              <a:rPr sz="1150" b="0" i="0" spc="0">
                <a:solidFill>
                  <a:srgbClr val="F7F9FB"/>
                </a:solidFill>
                <a:latin typeface="Aptos"/>
              </a:rPr>
              <a:t>Illustrative charge price: ~€15–25/MWh.</a:t>
            </a:r>
          </a:p>
        </p:txBody>
      </p:sp>
      <p:sp>
        <p:nvSpPr>
          <p:cNvPr id="10" name="Rounded Rectangle 9"/>
          <p:cNvSpPr/>
          <p:nvPr/>
        </p:nvSpPr>
        <p:spPr>
          <a:xfrm>
            <a:off x="4434840" y="2286000"/>
            <a:ext cx="3337560" cy="960120"/>
          </a:xfrm>
          <a:prstGeom prst="roundRect">
            <a:avLst/>
          </a:prstGeom>
          <a:solidFill>
            <a:srgbClr val="0D3A56"/>
          </a:solidFill>
          <a:ln>
            <a:solidFill>
              <a:srgbClr val="30B884"/>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4599431" y="2404872"/>
            <a:ext cx="3008376" cy="256032"/>
          </a:xfrm>
          <a:prstGeom prst="rect">
            <a:avLst/>
          </a:prstGeom>
          <a:noFill/>
        </p:spPr>
        <p:txBody>
          <a:bodyPr wrap="square" lIns="0" rIns="0">
            <a:spAutoFit/>
          </a:bodyPr>
          <a:lstStyle/>
          <a:p>
            <a:pPr algn="l"/>
            <a:r>
              <a:rPr sz="1400" b="1" i="0" spc="0">
                <a:solidFill>
                  <a:srgbClr val="30B884"/>
                </a:solidFill>
                <a:latin typeface="Aptos"/>
              </a:rPr>
              <a:t>High hours</a:t>
            </a:r>
          </a:p>
        </p:txBody>
      </p:sp>
      <p:sp>
        <p:nvSpPr>
          <p:cNvPr id="12" name="TextBox 11"/>
          <p:cNvSpPr txBox="1"/>
          <p:nvPr/>
        </p:nvSpPr>
        <p:spPr>
          <a:xfrm>
            <a:off x="4599431" y="2679192"/>
            <a:ext cx="3008376" cy="438912"/>
          </a:xfrm>
          <a:prstGeom prst="rect">
            <a:avLst/>
          </a:prstGeom>
          <a:noFill/>
        </p:spPr>
        <p:txBody>
          <a:bodyPr wrap="square" lIns="0" rIns="0">
            <a:spAutoFit/>
          </a:bodyPr>
          <a:lstStyle/>
          <a:p>
            <a:pPr algn="l"/>
            <a:r>
              <a:rPr sz="1150" b="0" i="0" spc="0">
                <a:solidFill>
                  <a:srgbClr val="F7F9FB"/>
                </a:solidFill>
                <a:latin typeface="Aptos"/>
              </a:rPr>
              <a:t>Illustrative discharge price: ~€70–90/MWh.</a:t>
            </a:r>
          </a:p>
        </p:txBody>
      </p:sp>
      <p:sp>
        <p:nvSpPr>
          <p:cNvPr id="13" name="Rounded Rectangle 12"/>
          <p:cNvSpPr/>
          <p:nvPr/>
        </p:nvSpPr>
        <p:spPr>
          <a:xfrm>
            <a:off x="8138160" y="2286000"/>
            <a:ext cx="3337560" cy="960120"/>
          </a:xfrm>
          <a:prstGeom prst="roundRect">
            <a:avLst/>
          </a:prstGeom>
          <a:solidFill>
            <a:srgbClr val="0D3A56"/>
          </a:solidFill>
          <a:ln>
            <a:solidFill>
              <a:srgbClr val="EBB24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TextBox 13"/>
          <p:cNvSpPr txBox="1"/>
          <p:nvPr/>
        </p:nvSpPr>
        <p:spPr>
          <a:xfrm>
            <a:off x="8302752" y="2404872"/>
            <a:ext cx="3008376" cy="256032"/>
          </a:xfrm>
          <a:prstGeom prst="rect">
            <a:avLst/>
          </a:prstGeom>
          <a:noFill/>
        </p:spPr>
        <p:txBody>
          <a:bodyPr wrap="square" lIns="0" rIns="0">
            <a:spAutoFit/>
          </a:bodyPr>
          <a:lstStyle/>
          <a:p>
            <a:pPr algn="l"/>
            <a:r>
              <a:rPr sz="1400" b="1" i="0" spc="0">
                <a:solidFill>
                  <a:srgbClr val="EBB240"/>
                </a:solidFill>
                <a:latin typeface="Aptos"/>
              </a:rPr>
              <a:t>Spread profit</a:t>
            </a:r>
          </a:p>
        </p:txBody>
      </p:sp>
      <p:sp>
        <p:nvSpPr>
          <p:cNvPr id="15" name="TextBox 14"/>
          <p:cNvSpPr txBox="1"/>
          <p:nvPr/>
        </p:nvSpPr>
        <p:spPr>
          <a:xfrm>
            <a:off x="8302752" y="2679192"/>
            <a:ext cx="3008376" cy="438912"/>
          </a:xfrm>
          <a:prstGeom prst="rect">
            <a:avLst/>
          </a:prstGeom>
          <a:noFill/>
        </p:spPr>
        <p:txBody>
          <a:bodyPr wrap="square" lIns="0" rIns="0">
            <a:spAutoFit/>
          </a:bodyPr>
          <a:lstStyle/>
          <a:p>
            <a:pPr algn="l"/>
            <a:r>
              <a:rPr sz="1150" b="0" i="0" spc="0">
                <a:solidFill>
                  <a:srgbClr val="F7F9FB"/>
                </a:solidFill>
                <a:latin typeface="Aptos"/>
              </a:rPr>
              <a:t>The difference between charging and discharging value creates battery revenue.</a:t>
            </a:r>
          </a:p>
        </p:txBody>
      </p:sp>
      <p:sp>
        <p:nvSpPr>
          <p:cNvPr id="16" name="TextBox 15"/>
          <p:cNvSpPr txBox="1"/>
          <p:nvPr/>
        </p:nvSpPr>
        <p:spPr>
          <a:xfrm>
            <a:off x="1005840" y="4023360"/>
            <a:ext cx="10149840" cy="411480"/>
          </a:xfrm>
          <a:prstGeom prst="rect">
            <a:avLst/>
          </a:prstGeom>
          <a:noFill/>
        </p:spPr>
        <p:txBody>
          <a:bodyPr wrap="square" lIns="0" rIns="0">
            <a:spAutoFit/>
          </a:bodyPr>
          <a:lstStyle/>
          <a:p>
            <a:pPr algn="ctr"/>
            <a:r>
              <a:rPr sz="1200" b="0" i="1" spc="0">
                <a:solidFill>
                  <a:srgbClr val="B9CDDA"/>
                </a:solidFill>
                <a:latin typeface="Aptos"/>
              </a:rPr>
              <a:t>Illustrative hourly prices only — actual spreads vary by market and day.</a:t>
            </a:r>
          </a:p>
        </p:txBody>
      </p:sp>
      <p:pic>
        <p:nvPicPr>
          <p:cNvPr id="18" name="Picture 17" descr="A blue background with white text&#10;&#10;AI-generated content may be incorrect.">
            <a:extLst>
              <a:ext uri="{FF2B5EF4-FFF2-40B4-BE49-F238E27FC236}">
                <a16:creationId xmlns:a16="http://schemas.microsoft.com/office/drawing/2014/main" id="{D9FB2119-AD19-B3C2-DCEB-BDD28F400AFB}"/>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A Two-Layer Product Structure</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Clearly separating day-ahead market risk from operational outperformance</a:t>
            </a:r>
          </a:p>
        </p:txBody>
      </p:sp>
      <p:sp>
        <p:nvSpPr>
          <p:cNvPr id="7" name="Rounded Rectangle 6"/>
          <p:cNvSpPr/>
          <p:nvPr/>
        </p:nvSpPr>
        <p:spPr>
          <a:xfrm>
            <a:off x="640080" y="2103120"/>
            <a:ext cx="10972800" cy="960120"/>
          </a:xfrm>
          <a:prstGeom prst="roundRect">
            <a:avLst/>
          </a:prstGeom>
          <a:solidFill>
            <a:srgbClr val="0D3A56"/>
          </a:solidFill>
          <a:ln>
            <a:solidFill>
              <a:srgbClr val="2DBED5"/>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8" name="TextBox 7"/>
          <p:cNvSpPr txBox="1"/>
          <p:nvPr/>
        </p:nvSpPr>
        <p:spPr>
          <a:xfrm>
            <a:off x="804671" y="2221991"/>
            <a:ext cx="10643616" cy="256032"/>
          </a:xfrm>
          <a:prstGeom prst="rect">
            <a:avLst/>
          </a:prstGeom>
          <a:noFill/>
        </p:spPr>
        <p:txBody>
          <a:bodyPr wrap="square" lIns="0" rIns="0">
            <a:spAutoFit/>
          </a:bodyPr>
          <a:lstStyle/>
          <a:p>
            <a:pPr algn="l"/>
            <a:r>
              <a:rPr sz="1400" b="1" i="0" spc="0">
                <a:solidFill>
                  <a:srgbClr val="2DBED5"/>
                </a:solidFill>
                <a:latin typeface="Aptos"/>
              </a:rPr>
              <a:t>Layer 1 — Day-Ahead Swap (ERNT ↔ Customer)</a:t>
            </a:r>
          </a:p>
        </p:txBody>
      </p:sp>
      <p:sp>
        <p:nvSpPr>
          <p:cNvPr id="9" name="TextBox 8"/>
          <p:cNvSpPr txBox="1"/>
          <p:nvPr/>
        </p:nvSpPr>
        <p:spPr>
          <a:xfrm>
            <a:off x="804671" y="2496312"/>
            <a:ext cx="10643616" cy="438912"/>
          </a:xfrm>
          <a:prstGeom prst="rect">
            <a:avLst/>
          </a:prstGeom>
          <a:noFill/>
        </p:spPr>
        <p:txBody>
          <a:bodyPr wrap="square" lIns="0" rIns="0">
            <a:spAutoFit/>
          </a:bodyPr>
          <a:lstStyle/>
          <a:p>
            <a:pPr algn="l"/>
            <a:r>
              <a:rPr sz="1150" b="0" i="0" spc="0">
                <a:solidFill>
                  <a:srgbClr val="F7F9FB"/>
                </a:solidFill>
                <a:latin typeface="Aptos"/>
              </a:rPr>
              <a:t>ERNT pays a fixed payment per MW over the contract period. The customer pays back the “backtracked day-ahead value” — what the battery would have earned in the day-ahead market. ERNT independently hedges or trades this exposure.</a:t>
            </a:r>
          </a:p>
        </p:txBody>
      </p:sp>
      <p:sp>
        <p:nvSpPr>
          <p:cNvPr id="10" name="Rounded Rectangle 9"/>
          <p:cNvSpPr/>
          <p:nvPr/>
        </p:nvSpPr>
        <p:spPr>
          <a:xfrm>
            <a:off x="640080" y="3520440"/>
            <a:ext cx="10972800" cy="960120"/>
          </a:xfrm>
          <a:prstGeom prst="roundRect">
            <a:avLst/>
          </a:prstGeom>
          <a:solidFill>
            <a:srgbClr val="0D3A56"/>
          </a:solidFill>
          <a:ln>
            <a:solidFill>
              <a:srgbClr val="9154E8"/>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1" name="TextBox 10"/>
          <p:cNvSpPr txBox="1"/>
          <p:nvPr/>
        </p:nvSpPr>
        <p:spPr>
          <a:xfrm>
            <a:off x="804671" y="3639312"/>
            <a:ext cx="10643616" cy="256032"/>
          </a:xfrm>
          <a:prstGeom prst="rect">
            <a:avLst/>
          </a:prstGeom>
          <a:noFill/>
        </p:spPr>
        <p:txBody>
          <a:bodyPr wrap="square" lIns="0" rIns="0">
            <a:spAutoFit/>
          </a:bodyPr>
          <a:lstStyle/>
          <a:p>
            <a:pPr algn="l"/>
            <a:r>
              <a:rPr sz="1400" b="1" i="0" spc="0">
                <a:solidFill>
                  <a:srgbClr val="9154E8"/>
                </a:solidFill>
                <a:latin typeface="Aptos"/>
              </a:rPr>
              <a:t>Layer 2 — Benchmarked Profit Share (FAM ↔ Customer)</a:t>
            </a:r>
          </a:p>
        </p:txBody>
      </p:sp>
      <p:sp>
        <p:nvSpPr>
          <p:cNvPr id="12" name="TextBox 11"/>
          <p:cNvSpPr txBox="1"/>
          <p:nvPr/>
        </p:nvSpPr>
        <p:spPr>
          <a:xfrm>
            <a:off x="804671" y="3913632"/>
            <a:ext cx="10643616" cy="438912"/>
          </a:xfrm>
          <a:prstGeom prst="rect">
            <a:avLst/>
          </a:prstGeom>
          <a:noFill/>
        </p:spPr>
        <p:txBody>
          <a:bodyPr wrap="square" lIns="0" rIns="0">
            <a:spAutoFit/>
          </a:bodyPr>
          <a:lstStyle/>
          <a:p>
            <a:pPr algn="l"/>
            <a:r>
              <a:rPr sz="1150" b="0" i="0" spc="0">
                <a:solidFill>
                  <a:srgbClr val="F7F9FB"/>
                </a:solidFill>
                <a:latin typeface="Aptos"/>
              </a:rPr>
              <a:t>The backtracked day-ahead value becomes FAM’s benchmark. FAM operates the BESS using full optimisation, including ancillary services. If actual revenue &gt; benchmark, FAM shares upside; if actual revenue &lt; benchmark, FAM compensates the delta.</a:t>
            </a:r>
          </a:p>
        </p:txBody>
      </p:sp>
      <p:pic>
        <p:nvPicPr>
          <p:cNvPr id="14" name="Picture 13" descr="A blue background with white text&#10;&#10;AI-generated content may be incorrect.">
            <a:extLst>
              <a:ext uri="{FF2B5EF4-FFF2-40B4-BE49-F238E27FC236}">
                <a16:creationId xmlns:a16="http://schemas.microsoft.com/office/drawing/2014/main" id="{C685CE84-BBC2-04BC-C2F2-B253A7A153F7}"/>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How Is the Benchmark Calculated?</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Two transparent methods for the “Backtracked Day-Ahead Value”</a:t>
            </a:r>
          </a:p>
        </p:txBody>
      </p:sp>
      <p:sp>
        <p:nvSpPr>
          <p:cNvPr id="7" name="TextBox 6"/>
          <p:cNvSpPr txBox="1"/>
          <p:nvPr/>
        </p:nvSpPr>
        <p:spPr>
          <a:xfrm>
            <a:off x="548640" y="2103120"/>
            <a:ext cx="5303520" cy="411480"/>
          </a:xfrm>
          <a:prstGeom prst="rect">
            <a:avLst/>
          </a:prstGeom>
          <a:noFill/>
        </p:spPr>
        <p:txBody>
          <a:bodyPr wrap="square" lIns="0" rIns="0">
            <a:spAutoFit/>
          </a:bodyPr>
          <a:lstStyle/>
          <a:p>
            <a:pPr algn="l"/>
            <a:r>
              <a:rPr sz="1700" b="1" i="0" spc="0">
                <a:solidFill>
                  <a:srgbClr val="2DBED5"/>
                </a:solidFill>
                <a:latin typeface="Georgia"/>
              </a:rPr>
              <a:t>Method A — TB Spread (Top Bottom)</a:t>
            </a:r>
          </a:p>
        </p:txBody>
      </p:sp>
      <p:sp>
        <p:nvSpPr>
          <p:cNvPr id="8" name="TextBox 7"/>
          <p:cNvSpPr txBox="1"/>
          <p:nvPr/>
        </p:nvSpPr>
        <p:spPr>
          <a:xfrm>
            <a:off x="548640" y="2697480"/>
            <a:ext cx="5212080" cy="475488"/>
          </a:xfrm>
          <a:prstGeom prst="rect">
            <a:avLst/>
          </a:prstGeom>
          <a:noFill/>
        </p:spPr>
        <p:txBody>
          <a:bodyPr wrap="square" lIns="0" rIns="0">
            <a:spAutoFit/>
          </a:bodyPr>
          <a:lstStyle/>
          <a:p>
            <a:pPr algn="l"/>
            <a:r>
              <a:rPr sz="1110" b="0" i="0" spc="0">
                <a:solidFill>
                  <a:srgbClr val="F7F9FB"/>
                </a:solidFill>
                <a:latin typeface="Aptos"/>
              </a:rPr>
              <a:t>→ Fixed window of X hours/day, where X = battery duration</a:t>
            </a:r>
          </a:p>
        </p:txBody>
      </p:sp>
      <p:sp>
        <p:nvSpPr>
          <p:cNvPr id="9" name="TextBox 8"/>
          <p:cNvSpPr txBox="1"/>
          <p:nvPr/>
        </p:nvSpPr>
        <p:spPr>
          <a:xfrm>
            <a:off x="548640" y="3264408"/>
            <a:ext cx="5212080" cy="475488"/>
          </a:xfrm>
          <a:prstGeom prst="rect">
            <a:avLst/>
          </a:prstGeom>
          <a:noFill/>
        </p:spPr>
        <p:txBody>
          <a:bodyPr wrap="square" lIns="0" rIns="0">
            <a:spAutoFit/>
          </a:bodyPr>
          <a:lstStyle/>
          <a:p>
            <a:pPr algn="l"/>
            <a:r>
              <a:rPr sz="1110" b="0" i="0" spc="0">
                <a:solidFill>
                  <a:srgbClr val="F7F9FB"/>
                </a:solidFill>
                <a:latin typeface="Aptos"/>
              </a:rPr>
              <a:t>→ Limited to one full charge/discharge cycle per day</a:t>
            </a:r>
          </a:p>
        </p:txBody>
      </p:sp>
      <p:sp>
        <p:nvSpPr>
          <p:cNvPr id="10" name="TextBox 9"/>
          <p:cNvSpPr txBox="1"/>
          <p:nvPr/>
        </p:nvSpPr>
        <p:spPr>
          <a:xfrm>
            <a:off x="548640" y="3831336"/>
            <a:ext cx="5212080" cy="475488"/>
          </a:xfrm>
          <a:prstGeom prst="rect">
            <a:avLst/>
          </a:prstGeom>
          <a:noFill/>
        </p:spPr>
        <p:txBody>
          <a:bodyPr wrap="square" lIns="0" rIns="0">
            <a:spAutoFit/>
          </a:bodyPr>
          <a:lstStyle/>
          <a:p>
            <a:pPr algn="l"/>
            <a:r>
              <a:rPr sz="1110" b="0" i="0" spc="0">
                <a:solidFill>
                  <a:srgbClr val="F7F9FB"/>
                </a:solidFill>
                <a:latin typeface="Aptos"/>
              </a:rPr>
              <a:t>→ Charges in the X cheapest hours; discharges in the X most expensive hours</a:t>
            </a:r>
          </a:p>
        </p:txBody>
      </p:sp>
      <p:sp>
        <p:nvSpPr>
          <p:cNvPr id="11" name="TextBox 10"/>
          <p:cNvSpPr txBox="1"/>
          <p:nvPr/>
        </p:nvSpPr>
        <p:spPr>
          <a:xfrm>
            <a:off x="548640" y="4398264"/>
            <a:ext cx="5212080" cy="475488"/>
          </a:xfrm>
          <a:prstGeom prst="rect">
            <a:avLst/>
          </a:prstGeom>
          <a:noFill/>
        </p:spPr>
        <p:txBody>
          <a:bodyPr wrap="square" lIns="0" rIns="0">
            <a:spAutoFit/>
          </a:bodyPr>
          <a:lstStyle/>
          <a:p>
            <a:pPr algn="l"/>
            <a:r>
              <a:rPr sz="1110" b="0" i="0" spc="0">
                <a:solidFill>
                  <a:srgbClr val="F7F9FB"/>
                </a:solidFill>
                <a:latin typeface="Aptos"/>
              </a:rPr>
              <a:t>→ Does not account for BESS technical specifications</a:t>
            </a:r>
          </a:p>
        </p:txBody>
      </p:sp>
      <p:sp>
        <p:nvSpPr>
          <p:cNvPr id="12" name="TextBox 11"/>
          <p:cNvSpPr txBox="1"/>
          <p:nvPr/>
        </p:nvSpPr>
        <p:spPr>
          <a:xfrm>
            <a:off x="548640" y="4965192"/>
            <a:ext cx="5212080" cy="475488"/>
          </a:xfrm>
          <a:prstGeom prst="rect">
            <a:avLst/>
          </a:prstGeom>
          <a:noFill/>
        </p:spPr>
        <p:txBody>
          <a:bodyPr wrap="square" lIns="0" rIns="0">
            <a:spAutoFit/>
          </a:bodyPr>
          <a:lstStyle/>
          <a:p>
            <a:pPr algn="l"/>
            <a:r>
              <a:rPr sz="1110" b="0" i="0" spc="0">
                <a:solidFill>
                  <a:srgbClr val="F7F9FB"/>
                </a:solidFill>
                <a:latin typeface="Aptos"/>
              </a:rPr>
              <a:t>→ Simple, transparent, easy to verify and audit</a:t>
            </a:r>
          </a:p>
        </p:txBody>
      </p:sp>
      <p:sp>
        <p:nvSpPr>
          <p:cNvPr id="13" name="TextBox 12"/>
          <p:cNvSpPr txBox="1"/>
          <p:nvPr/>
        </p:nvSpPr>
        <p:spPr>
          <a:xfrm>
            <a:off x="6217920" y="2103120"/>
            <a:ext cx="5303520" cy="411480"/>
          </a:xfrm>
          <a:prstGeom prst="rect">
            <a:avLst/>
          </a:prstGeom>
          <a:noFill/>
        </p:spPr>
        <p:txBody>
          <a:bodyPr wrap="square" lIns="0" rIns="0">
            <a:spAutoFit/>
          </a:bodyPr>
          <a:lstStyle/>
          <a:p>
            <a:pPr algn="l"/>
            <a:r>
              <a:rPr sz="1700" b="1" i="0" spc="0">
                <a:solidFill>
                  <a:srgbClr val="9154E8"/>
                </a:solidFill>
                <a:latin typeface="Georgia"/>
              </a:rPr>
              <a:t>Method B — Virtual BESS</a:t>
            </a:r>
          </a:p>
        </p:txBody>
      </p:sp>
      <p:sp>
        <p:nvSpPr>
          <p:cNvPr id="14" name="TextBox 13"/>
          <p:cNvSpPr txBox="1"/>
          <p:nvPr/>
        </p:nvSpPr>
        <p:spPr>
          <a:xfrm>
            <a:off x="6217920" y="2697480"/>
            <a:ext cx="5212080" cy="475488"/>
          </a:xfrm>
          <a:prstGeom prst="rect">
            <a:avLst/>
          </a:prstGeom>
          <a:noFill/>
        </p:spPr>
        <p:txBody>
          <a:bodyPr wrap="square" lIns="0" rIns="0">
            <a:spAutoFit/>
          </a:bodyPr>
          <a:lstStyle/>
          <a:p>
            <a:pPr algn="l"/>
            <a:r>
              <a:rPr sz="1110" b="0" i="0" spc="0">
                <a:solidFill>
                  <a:srgbClr val="F7F9FB"/>
                </a:solidFill>
                <a:latin typeface="Aptos"/>
              </a:rPr>
              <a:t>→ Uses actual BESS specs: power, duration, efficiency, availability, cycling</a:t>
            </a:r>
          </a:p>
        </p:txBody>
      </p:sp>
      <p:sp>
        <p:nvSpPr>
          <p:cNvPr id="15" name="TextBox 14"/>
          <p:cNvSpPr txBox="1"/>
          <p:nvPr/>
        </p:nvSpPr>
        <p:spPr>
          <a:xfrm>
            <a:off x="6217920" y="3264408"/>
            <a:ext cx="5212080" cy="475488"/>
          </a:xfrm>
          <a:prstGeom prst="rect">
            <a:avLst/>
          </a:prstGeom>
          <a:noFill/>
        </p:spPr>
        <p:txBody>
          <a:bodyPr wrap="square" lIns="0" rIns="0">
            <a:spAutoFit/>
          </a:bodyPr>
          <a:lstStyle/>
          <a:p>
            <a:pPr algn="l"/>
            <a:r>
              <a:rPr sz="1110" b="0" i="0" spc="0">
                <a:solidFill>
                  <a:srgbClr val="F7F9FB"/>
                </a:solidFill>
                <a:latin typeface="Aptos"/>
              </a:rPr>
              <a:t>→ Simulates optimal day-ahead-only dispatch</a:t>
            </a:r>
          </a:p>
        </p:txBody>
      </p:sp>
      <p:sp>
        <p:nvSpPr>
          <p:cNvPr id="16" name="TextBox 15"/>
          <p:cNvSpPr txBox="1"/>
          <p:nvPr/>
        </p:nvSpPr>
        <p:spPr>
          <a:xfrm>
            <a:off x="6217920" y="3831336"/>
            <a:ext cx="5212080" cy="475488"/>
          </a:xfrm>
          <a:prstGeom prst="rect">
            <a:avLst/>
          </a:prstGeom>
          <a:noFill/>
        </p:spPr>
        <p:txBody>
          <a:bodyPr wrap="square" lIns="0" rIns="0">
            <a:spAutoFit/>
          </a:bodyPr>
          <a:lstStyle/>
          <a:p>
            <a:pPr algn="l"/>
            <a:r>
              <a:rPr sz="1110" b="0" i="0" spc="0">
                <a:solidFill>
                  <a:srgbClr val="F7F9FB"/>
                </a:solidFill>
                <a:latin typeface="Aptos"/>
              </a:rPr>
              <a:t>→ Applies real cycling and operational constraints</a:t>
            </a:r>
          </a:p>
        </p:txBody>
      </p:sp>
      <p:sp>
        <p:nvSpPr>
          <p:cNvPr id="17" name="TextBox 16"/>
          <p:cNvSpPr txBox="1"/>
          <p:nvPr/>
        </p:nvSpPr>
        <p:spPr>
          <a:xfrm>
            <a:off x="6217920" y="4398264"/>
            <a:ext cx="5212080" cy="475488"/>
          </a:xfrm>
          <a:prstGeom prst="rect">
            <a:avLst/>
          </a:prstGeom>
          <a:noFill/>
        </p:spPr>
        <p:txBody>
          <a:bodyPr wrap="square" lIns="0" rIns="0">
            <a:spAutoFit/>
          </a:bodyPr>
          <a:lstStyle/>
          <a:p>
            <a:pPr algn="l"/>
            <a:r>
              <a:rPr sz="1110" b="0" i="0" spc="0">
                <a:solidFill>
                  <a:srgbClr val="F7F9FB"/>
                </a:solidFill>
                <a:latin typeface="Aptos"/>
              </a:rPr>
              <a:t>→ Assumes perfect foresight of day-ahead prices</a:t>
            </a:r>
          </a:p>
        </p:txBody>
      </p:sp>
      <p:sp>
        <p:nvSpPr>
          <p:cNvPr id="18" name="TextBox 17"/>
          <p:cNvSpPr txBox="1"/>
          <p:nvPr/>
        </p:nvSpPr>
        <p:spPr>
          <a:xfrm>
            <a:off x="6217920" y="4965192"/>
            <a:ext cx="5212080" cy="475488"/>
          </a:xfrm>
          <a:prstGeom prst="rect">
            <a:avLst/>
          </a:prstGeom>
          <a:noFill/>
        </p:spPr>
        <p:txBody>
          <a:bodyPr wrap="square" lIns="0" rIns="0">
            <a:spAutoFit/>
          </a:bodyPr>
          <a:lstStyle/>
          <a:p>
            <a:pPr algn="l"/>
            <a:r>
              <a:rPr sz="1110" b="0" i="0" spc="0">
                <a:solidFill>
                  <a:srgbClr val="F7F9FB"/>
                </a:solidFill>
                <a:latin typeface="Aptos"/>
              </a:rPr>
              <a:t>→ Represents theoretical maximum DA-only revenue</a:t>
            </a:r>
          </a:p>
        </p:txBody>
      </p:sp>
      <p:pic>
        <p:nvPicPr>
          <p:cNvPr id="20" name="Picture 19" descr="A blue background with white text&#10;&#10;AI-generated content may be incorrect.">
            <a:extLst>
              <a:ext uri="{FF2B5EF4-FFF2-40B4-BE49-F238E27FC236}">
                <a16:creationId xmlns:a16="http://schemas.microsoft.com/office/drawing/2014/main" id="{FAA4C284-90F2-5090-3F9F-95EB08143EBE}"/>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TB Spread vs. Virtual BESS</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Trade-off between hedgeability and benchmark precision</a:t>
            </a:r>
          </a:p>
        </p:txBody>
      </p:sp>
      <p:graphicFrame>
        <p:nvGraphicFramePr>
          <p:cNvPr id="7" name="Table 6"/>
          <p:cNvGraphicFramePr>
            <a:graphicFrameLocks noGrp="1"/>
          </p:cNvGraphicFramePr>
          <p:nvPr/>
        </p:nvGraphicFramePr>
        <p:xfrm>
          <a:off x="960120" y="2148840"/>
          <a:ext cx="10241280" cy="3383280"/>
        </p:xfrm>
        <a:graphic>
          <a:graphicData uri="http://schemas.openxmlformats.org/drawingml/2006/table">
            <a:tbl>
              <a:tblPr firstRow="1" bandRow="1">
                <a:tableStyleId>{5C22544A-7EE6-4342-B048-85BDC9FD1C3A}</a:tableStyleId>
              </a:tblPr>
              <a:tblGrid>
                <a:gridCol w="292608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563880">
                <a:tc>
                  <a:txBody>
                    <a:bodyPr/>
                    <a:lstStyle/>
                    <a:p>
                      <a:r>
                        <a:rPr sz="1200" b="1">
                          <a:solidFill>
                            <a:srgbClr val="2DBED5"/>
                          </a:solidFill>
                          <a:latin typeface="Aptos"/>
                        </a:rPr>
                        <a:t>Criterion</a:t>
                      </a:r>
                    </a:p>
                  </a:txBody>
                  <a:tcPr marL="73152" marR="73152" marT="36576" marB="36576">
                    <a:solidFill>
                      <a:srgbClr val="0D3A56"/>
                    </a:solidFill>
                  </a:tcPr>
                </a:tc>
                <a:tc>
                  <a:txBody>
                    <a:bodyPr/>
                    <a:lstStyle/>
                    <a:p>
                      <a:r>
                        <a:rPr sz="1200" b="1">
                          <a:solidFill>
                            <a:srgbClr val="2DBED5"/>
                          </a:solidFill>
                          <a:latin typeface="Aptos"/>
                        </a:rPr>
                        <a:t>TB Spread</a:t>
                      </a:r>
                    </a:p>
                  </a:txBody>
                  <a:tcPr marL="73152" marR="73152" marT="36576" marB="36576">
                    <a:solidFill>
                      <a:srgbClr val="0D3A56"/>
                    </a:solidFill>
                  </a:tcPr>
                </a:tc>
                <a:tc>
                  <a:txBody>
                    <a:bodyPr/>
                    <a:lstStyle/>
                    <a:p>
                      <a:r>
                        <a:rPr sz="1200" b="1">
                          <a:solidFill>
                            <a:srgbClr val="2DBED5"/>
                          </a:solidFill>
                          <a:latin typeface="Aptos"/>
                        </a:rPr>
                        <a:t>Virtual BESS</a:t>
                      </a:r>
                    </a:p>
                  </a:txBody>
                  <a:tcPr marL="73152" marR="73152" marT="36576" marB="36576">
                    <a:solidFill>
                      <a:srgbClr val="0D3A56"/>
                    </a:solidFill>
                  </a:tcPr>
                </a:tc>
                <a:extLst>
                  <a:ext uri="{0D108BD9-81ED-4DB2-BD59-A6C34878D82A}">
                    <a16:rowId xmlns:a16="http://schemas.microsoft.com/office/drawing/2014/main" val="10000"/>
                  </a:ext>
                </a:extLst>
              </a:tr>
              <a:tr h="563880">
                <a:tc>
                  <a:txBody>
                    <a:bodyPr/>
                    <a:lstStyle/>
                    <a:p>
                      <a:r>
                        <a:rPr sz="1100" b="0">
                          <a:solidFill>
                            <a:srgbClr val="F7F9FB"/>
                          </a:solidFill>
                          <a:latin typeface="Aptos"/>
                        </a:rPr>
                        <a:t>Model agreement</a:t>
                      </a:r>
                    </a:p>
                  </a:txBody>
                  <a:tcPr marL="73152" marR="73152" marT="36576" marB="36576">
                    <a:solidFill>
                      <a:srgbClr val="0A2B43"/>
                    </a:solidFill>
                  </a:tcPr>
                </a:tc>
                <a:tc>
                  <a:txBody>
                    <a:bodyPr/>
                    <a:lstStyle/>
                    <a:p>
                      <a:r>
                        <a:rPr sz="1100" b="0">
                          <a:solidFill>
                            <a:srgbClr val="F7F9FB"/>
                          </a:solidFill>
                          <a:latin typeface="Aptos"/>
                        </a:rPr>
                        <a:t>Easy to agree</a:t>
                      </a:r>
                    </a:p>
                  </a:txBody>
                  <a:tcPr marL="73152" marR="73152" marT="36576" marB="36576">
                    <a:solidFill>
                      <a:srgbClr val="0A2B43"/>
                    </a:solidFill>
                  </a:tcPr>
                </a:tc>
                <a:tc>
                  <a:txBody>
                    <a:bodyPr/>
                    <a:lstStyle/>
                    <a:p>
                      <a:r>
                        <a:rPr sz="1100" b="0">
                          <a:solidFill>
                            <a:srgbClr val="F7F9FB"/>
                          </a:solidFill>
                          <a:latin typeface="Aptos"/>
                        </a:rPr>
                        <a:t>More technically detailed</a:t>
                      </a:r>
                    </a:p>
                  </a:txBody>
                  <a:tcPr marL="73152" marR="73152" marT="36576" marB="36576">
                    <a:solidFill>
                      <a:srgbClr val="0A2B43"/>
                    </a:solidFill>
                  </a:tcPr>
                </a:tc>
                <a:extLst>
                  <a:ext uri="{0D108BD9-81ED-4DB2-BD59-A6C34878D82A}">
                    <a16:rowId xmlns:a16="http://schemas.microsoft.com/office/drawing/2014/main" val="10001"/>
                  </a:ext>
                </a:extLst>
              </a:tr>
              <a:tr h="563880">
                <a:tc>
                  <a:txBody>
                    <a:bodyPr/>
                    <a:lstStyle/>
                    <a:p>
                      <a:r>
                        <a:rPr sz="1100" b="0">
                          <a:solidFill>
                            <a:srgbClr val="F7F9FB"/>
                          </a:solidFill>
                          <a:latin typeface="Aptos"/>
                        </a:rPr>
                        <a:t>Market liquidity / hedge</a:t>
                      </a:r>
                    </a:p>
                  </a:txBody>
                  <a:tcPr marL="73152" marR="73152" marT="36576" marB="36576">
                    <a:solidFill>
                      <a:srgbClr val="0A2B43"/>
                    </a:solidFill>
                  </a:tcPr>
                </a:tc>
                <a:tc>
                  <a:txBody>
                    <a:bodyPr/>
                    <a:lstStyle/>
                    <a:p>
                      <a:r>
                        <a:rPr sz="1100" b="0">
                          <a:solidFill>
                            <a:srgbClr val="F7F9FB"/>
                          </a:solidFill>
                          <a:latin typeface="Aptos"/>
                        </a:rPr>
                        <a:t>Higher liquidity; easier to hedge</a:t>
                      </a:r>
                    </a:p>
                  </a:txBody>
                  <a:tcPr marL="73152" marR="73152" marT="36576" marB="36576">
                    <a:solidFill>
                      <a:srgbClr val="0A2B43"/>
                    </a:solidFill>
                  </a:tcPr>
                </a:tc>
                <a:tc>
                  <a:txBody>
                    <a:bodyPr/>
                    <a:lstStyle/>
                    <a:p>
                      <a:r>
                        <a:rPr sz="1100" b="0">
                          <a:solidFill>
                            <a:srgbClr val="F7F9FB"/>
                          </a:solidFill>
                          <a:latin typeface="Aptos"/>
                        </a:rPr>
                        <a:t>Harder to hedge</a:t>
                      </a:r>
                    </a:p>
                  </a:txBody>
                  <a:tcPr marL="73152" marR="73152" marT="36576" marB="36576">
                    <a:solidFill>
                      <a:srgbClr val="0A2B43"/>
                    </a:solidFill>
                  </a:tcPr>
                </a:tc>
                <a:extLst>
                  <a:ext uri="{0D108BD9-81ED-4DB2-BD59-A6C34878D82A}">
                    <a16:rowId xmlns:a16="http://schemas.microsoft.com/office/drawing/2014/main" val="10002"/>
                  </a:ext>
                </a:extLst>
              </a:tr>
              <a:tr h="563880">
                <a:tc>
                  <a:txBody>
                    <a:bodyPr/>
                    <a:lstStyle/>
                    <a:p>
                      <a:r>
                        <a:rPr sz="1100" b="0">
                          <a:solidFill>
                            <a:srgbClr val="F7F9FB"/>
                          </a:solidFill>
                          <a:latin typeface="Aptos"/>
                        </a:rPr>
                        <a:t>Settlement</a:t>
                      </a:r>
                    </a:p>
                  </a:txBody>
                  <a:tcPr marL="73152" marR="73152" marT="36576" marB="36576">
                    <a:solidFill>
                      <a:srgbClr val="0A2B43"/>
                    </a:solidFill>
                  </a:tcPr>
                </a:tc>
                <a:tc>
                  <a:txBody>
                    <a:bodyPr/>
                    <a:lstStyle/>
                    <a:p>
                      <a:r>
                        <a:rPr sz="1100" b="0">
                          <a:solidFill>
                            <a:srgbClr val="F7F9FB"/>
                          </a:solidFill>
                          <a:latin typeface="Aptos"/>
                        </a:rPr>
                        <a:t>Easier to settle</a:t>
                      </a:r>
                    </a:p>
                  </a:txBody>
                  <a:tcPr marL="73152" marR="73152" marT="36576" marB="36576">
                    <a:solidFill>
                      <a:srgbClr val="0A2B43"/>
                    </a:solidFill>
                  </a:tcPr>
                </a:tc>
                <a:tc>
                  <a:txBody>
                    <a:bodyPr/>
                    <a:lstStyle/>
                    <a:p>
                      <a:r>
                        <a:rPr sz="1100" b="0">
                          <a:solidFill>
                            <a:srgbClr val="F7F9FB"/>
                          </a:solidFill>
                          <a:latin typeface="Aptos"/>
                        </a:rPr>
                        <a:t>More complex</a:t>
                      </a:r>
                    </a:p>
                  </a:txBody>
                  <a:tcPr marL="73152" marR="73152" marT="36576" marB="36576">
                    <a:solidFill>
                      <a:srgbClr val="0A2B43"/>
                    </a:solidFill>
                  </a:tcPr>
                </a:tc>
                <a:extLst>
                  <a:ext uri="{0D108BD9-81ED-4DB2-BD59-A6C34878D82A}">
                    <a16:rowId xmlns:a16="http://schemas.microsoft.com/office/drawing/2014/main" val="10003"/>
                  </a:ext>
                </a:extLst>
              </a:tr>
              <a:tr h="563880">
                <a:tc>
                  <a:txBody>
                    <a:bodyPr/>
                    <a:lstStyle/>
                    <a:p>
                      <a:r>
                        <a:rPr sz="1100" b="0">
                          <a:solidFill>
                            <a:srgbClr val="F7F9FB"/>
                          </a:solidFill>
                          <a:latin typeface="Aptos"/>
                        </a:rPr>
                        <a:t>Benchmark quality</a:t>
                      </a:r>
                    </a:p>
                  </a:txBody>
                  <a:tcPr marL="73152" marR="73152" marT="36576" marB="36576">
                    <a:solidFill>
                      <a:srgbClr val="0A2B43"/>
                    </a:solidFill>
                  </a:tcPr>
                </a:tc>
                <a:tc>
                  <a:txBody>
                    <a:bodyPr/>
                    <a:lstStyle/>
                    <a:p>
                      <a:r>
                        <a:rPr sz="1100" b="0">
                          <a:solidFill>
                            <a:srgbClr val="F7F9FB"/>
                          </a:solidFill>
                          <a:latin typeface="Aptos"/>
                        </a:rPr>
                        <a:t>Less suited as a precise benchmark</a:t>
                      </a:r>
                    </a:p>
                  </a:txBody>
                  <a:tcPr marL="73152" marR="73152" marT="36576" marB="36576">
                    <a:solidFill>
                      <a:srgbClr val="0A2B43"/>
                    </a:solidFill>
                  </a:tcPr>
                </a:tc>
                <a:tc>
                  <a:txBody>
                    <a:bodyPr/>
                    <a:lstStyle/>
                    <a:p>
                      <a:r>
                        <a:rPr sz="1100" b="0">
                          <a:solidFill>
                            <a:srgbClr val="F7F9FB"/>
                          </a:solidFill>
                          <a:latin typeface="Aptos"/>
                        </a:rPr>
                        <a:t>Works well as a benchmark</a:t>
                      </a:r>
                    </a:p>
                  </a:txBody>
                  <a:tcPr marL="73152" marR="73152" marT="36576" marB="36576">
                    <a:solidFill>
                      <a:srgbClr val="0A2B43"/>
                    </a:solidFill>
                  </a:tcPr>
                </a:tc>
                <a:extLst>
                  <a:ext uri="{0D108BD9-81ED-4DB2-BD59-A6C34878D82A}">
                    <a16:rowId xmlns:a16="http://schemas.microsoft.com/office/drawing/2014/main" val="10004"/>
                  </a:ext>
                </a:extLst>
              </a:tr>
              <a:tr h="563880">
                <a:tc>
                  <a:txBody>
                    <a:bodyPr/>
                    <a:lstStyle/>
                    <a:p>
                      <a:r>
                        <a:rPr sz="1100" b="0">
                          <a:solidFill>
                            <a:srgbClr val="F7F9FB"/>
                          </a:solidFill>
                          <a:latin typeface="Aptos"/>
                        </a:rPr>
                        <a:t>Adjustment levers</a:t>
                      </a:r>
                    </a:p>
                  </a:txBody>
                  <a:tcPr marL="73152" marR="73152" marT="36576" marB="36576">
                    <a:solidFill>
                      <a:srgbClr val="0A2B43"/>
                    </a:solidFill>
                  </a:tcPr>
                </a:tc>
                <a:tc>
                  <a:txBody>
                    <a:bodyPr/>
                    <a:lstStyle/>
                    <a:p>
                      <a:r>
                        <a:rPr sz="1100" b="0">
                          <a:solidFill>
                            <a:srgbClr val="F7F9FB"/>
                          </a:solidFill>
                          <a:latin typeface="Aptos"/>
                        </a:rPr>
                        <a:t>Limited</a:t>
                      </a:r>
                    </a:p>
                  </a:txBody>
                  <a:tcPr marL="73152" marR="73152" marT="36576" marB="36576">
                    <a:solidFill>
                      <a:srgbClr val="0A2B43"/>
                    </a:solidFill>
                  </a:tcPr>
                </a:tc>
                <a:tc>
                  <a:txBody>
                    <a:bodyPr/>
                    <a:lstStyle/>
                    <a:p>
                      <a:r>
                        <a:rPr sz="1100" b="0">
                          <a:solidFill>
                            <a:srgbClr val="F7F9FB"/>
                          </a:solidFill>
                          <a:latin typeface="Aptos"/>
                        </a:rPr>
                        <a:t>Built-in adjustment levers</a:t>
                      </a:r>
                    </a:p>
                  </a:txBody>
                  <a:tcPr marL="73152" marR="73152" marT="36576" marB="36576">
                    <a:solidFill>
                      <a:srgbClr val="0A2B43"/>
                    </a:solidFill>
                  </a:tcPr>
                </a:tc>
                <a:extLst>
                  <a:ext uri="{0D108BD9-81ED-4DB2-BD59-A6C34878D82A}">
                    <a16:rowId xmlns:a16="http://schemas.microsoft.com/office/drawing/2014/main" val="10005"/>
                  </a:ext>
                </a:extLst>
              </a:tr>
            </a:tbl>
          </a:graphicData>
        </a:graphic>
      </p:graphicFrame>
      <p:pic>
        <p:nvPicPr>
          <p:cNvPr id="9" name="Picture 8" descr="A blue background with white text&#10;&#10;AI-generated content may be incorrect.">
            <a:extLst>
              <a:ext uri="{FF2B5EF4-FFF2-40B4-BE49-F238E27FC236}">
                <a16:creationId xmlns:a16="http://schemas.microsoft.com/office/drawing/2014/main" id="{66A53CE7-DD8E-E890-85A7-B1A72A86E6BD}"/>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Why This Works — Benefits for All Parties</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The structure is designed to give each party what it most needs</a:t>
            </a:r>
          </a:p>
        </p:txBody>
      </p:sp>
      <p:sp>
        <p:nvSpPr>
          <p:cNvPr id="7" name="TextBox 6"/>
          <p:cNvSpPr txBox="1"/>
          <p:nvPr/>
        </p:nvSpPr>
        <p:spPr>
          <a:xfrm>
            <a:off x="411480" y="2148840"/>
            <a:ext cx="3657600" cy="411480"/>
          </a:xfrm>
          <a:prstGeom prst="rect">
            <a:avLst/>
          </a:prstGeom>
          <a:noFill/>
        </p:spPr>
        <p:txBody>
          <a:bodyPr wrap="square" lIns="0" rIns="0">
            <a:spAutoFit/>
          </a:bodyPr>
          <a:lstStyle/>
          <a:p>
            <a:pPr algn="l"/>
            <a:r>
              <a:rPr sz="1500" b="1" i="0" spc="0">
                <a:solidFill>
                  <a:srgbClr val="2DBED5"/>
                </a:solidFill>
                <a:latin typeface="Georgia"/>
              </a:rPr>
              <a:t>Customers / Developers</a:t>
            </a:r>
          </a:p>
        </p:txBody>
      </p:sp>
      <p:sp>
        <p:nvSpPr>
          <p:cNvPr id="8" name="TextBox 7"/>
          <p:cNvSpPr txBox="1"/>
          <p:nvPr/>
        </p:nvSpPr>
        <p:spPr>
          <a:xfrm>
            <a:off x="411480" y="2697480"/>
            <a:ext cx="3657600" cy="548640"/>
          </a:xfrm>
          <a:prstGeom prst="rect">
            <a:avLst/>
          </a:prstGeom>
          <a:noFill/>
        </p:spPr>
        <p:txBody>
          <a:bodyPr wrap="square" lIns="0" rIns="0">
            <a:spAutoFit/>
          </a:bodyPr>
          <a:lstStyle/>
          <a:p>
            <a:pPr algn="l"/>
            <a:r>
              <a:rPr sz="1080" b="0" i="0" spc="0">
                <a:solidFill>
                  <a:srgbClr val="F7F9FB"/>
                </a:solidFill>
                <a:latin typeface="Aptos"/>
              </a:rPr>
              <a:t>✓ Downside protection via fixed swap payment</a:t>
            </a:r>
          </a:p>
        </p:txBody>
      </p:sp>
      <p:sp>
        <p:nvSpPr>
          <p:cNvPr id="9" name="TextBox 8"/>
          <p:cNvSpPr txBox="1"/>
          <p:nvPr/>
        </p:nvSpPr>
        <p:spPr>
          <a:xfrm>
            <a:off x="411480" y="3355848"/>
            <a:ext cx="3657600" cy="548640"/>
          </a:xfrm>
          <a:prstGeom prst="rect">
            <a:avLst/>
          </a:prstGeom>
          <a:noFill/>
        </p:spPr>
        <p:txBody>
          <a:bodyPr wrap="square" lIns="0" rIns="0">
            <a:spAutoFit/>
          </a:bodyPr>
          <a:lstStyle/>
          <a:p>
            <a:pPr algn="l"/>
            <a:r>
              <a:rPr sz="1080" b="0" i="0" spc="0">
                <a:solidFill>
                  <a:srgbClr val="F7F9FB"/>
                </a:solidFill>
                <a:latin typeface="Aptos"/>
              </a:rPr>
              <a:t>✓ Bankability for project financing</a:t>
            </a:r>
          </a:p>
        </p:txBody>
      </p:sp>
      <p:sp>
        <p:nvSpPr>
          <p:cNvPr id="10" name="TextBox 9"/>
          <p:cNvSpPr txBox="1"/>
          <p:nvPr/>
        </p:nvSpPr>
        <p:spPr>
          <a:xfrm>
            <a:off x="411480" y="4014216"/>
            <a:ext cx="3657600" cy="548640"/>
          </a:xfrm>
          <a:prstGeom prst="rect">
            <a:avLst/>
          </a:prstGeom>
          <a:noFill/>
        </p:spPr>
        <p:txBody>
          <a:bodyPr wrap="square" lIns="0" rIns="0">
            <a:spAutoFit/>
          </a:bodyPr>
          <a:lstStyle/>
          <a:p>
            <a:pPr algn="l"/>
            <a:r>
              <a:rPr sz="1080" b="0" i="0" spc="0">
                <a:solidFill>
                  <a:srgbClr val="F7F9FB"/>
                </a:solidFill>
                <a:latin typeface="Aptos"/>
              </a:rPr>
              <a:t>✓ Upside participation in merchant value</a:t>
            </a:r>
          </a:p>
        </p:txBody>
      </p:sp>
      <p:sp>
        <p:nvSpPr>
          <p:cNvPr id="11" name="TextBox 10"/>
          <p:cNvSpPr txBox="1"/>
          <p:nvPr/>
        </p:nvSpPr>
        <p:spPr>
          <a:xfrm>
            <a:off x="411480" y="4672584"/>
            <a:ext cx="3657600" cy="548640"/>
          </a:xfrm>
          <a:prstGeom prst="rect">
            <a:avLst/>
          </a:prstGeom>
          <a:noFill/>
        </p:spPr>
        <p:txBody>
          <a:bodyPr wrap="square" lIns="0" rIns="0">
            <a:spAutoFit/>
          </a:bodyPr>
          <a:lstStyle/>
          <a:p>
            <a:pPr algn="l"/>
            <a:r>
              <a:rPr sz="1080" b="0" i="0" spc="0">
                <a:solidFill>
                  <a:srgbClr val="F7F9FB"/>
                </a:solidFill>
                <a:latin typeface="Aptos"/>
              </a:rPr>
              <a:t>✓ Clear, transparent benchmark — no disputes</a:t>
            </a:r>
          </a:p>
        </p:txBody>
      </p:sp>
      <p:sp>
        <p:nvSpPr>
          <p:cNvPr id="12" name="TextBox 11"/>
          <p:cNvSpPr txBox="1"/>
          <p:nvPr/>
        </p:nvSpPr>
        <p:spPr>
          <a:xfrm>
            <a:off x="4343400" y="2148840"/>
            <a:ext cx="3657600" cy="323165"/>
          </a:xfrm>
          <a:prstGeom prst="rect">
            <a:avLst/>
          </a:prstGeom>
          <a:noFill/>
        </p:spPr>
        <p:txBody>
          <a:bodyPr wrap="square" lIns="0" rIns="0">
            <a:spAutoFit/>
          </a:bodyPr>
          <a:lstStyle/>
          <a:p>
            <a:pPr algn="l"/>
            <a:r>
              <a:rPr lang="en-US" sz="1500" b="1">
                <a:solidFill>
                  <a:srgbClr val="9154E8"/>
                </a:solidFill>
                <a:latin typeface="Georgia"/>
              </a:rPr>
              <a:t>DC</a:t>
            </a:r>
            <a:r>
              <a:rPr sz="1500" b="1" i="0" spc="0">
                <a:solidFill>
                  <a:srgbClr val="9154E8"/>
                </a:solidFill>
                <a:latin typeface="Georgia"/>
              </a:rPr>
              <a:t> — Fleet Asset Management</a:t>
            </a:r>
          </a:p>
        </p:txBody>
      </p:sp>
      <p:sp>
        <p:nvSpPr>
          <p:cNvPr id="13" name="TextBox 12"/>
          <p:cNvSpPr txBox="1"/>
          <p:nvPr/>
        </p:nvSpPr>
        <p:spPr>
          <a:xfrm>
            <a:off x="4343400" y="2697480"/>
            <a:ext cx="3657600" cy="548640"/>
          </a:xfrm>
          <a:prstGeom prst="rect">
            <a:avLst/>
          </a:prstGeom>
          <a:noFill/>
        </p:spPr>
        <p:txBody>
          <a:bodyPr wrap="square" lIns="0" rIns="0">
            <a:spAutoFit/>
          </a:bodyPr>
          <a:lstStyle/>
          <a:p>
            <a:pPr algn="l"/>
            <a:r>
              <a:rPr sz="1080" b="0" i="0" spc="0">
                <a:solidFill>
                  <a:srgbClr val="F7F9FB"/>
                </a:solidFill>
                <a:latin typeface="Aptos"/>
              </a:rPr>
              <a:t>✓ No need to provide fixed payment based on ancillary services</a:t>
            </a:r>
          </a:p>
        </p:txBody>
      </p:sp>
      <p:sp>
        <p:nvSpPr>
          <p:cNvPr id="14" name="TextBox 13"/>
          <p:cNvSpPr txBox="1"/>
          <p:nvPr/>
        </p:nvSpPr>
        <p:spPr>
          <a:xfrm>
            <a:off x="4343400" y="3355848"/>
            <a:ext cx="3657600" cy="548640"/>
          </a:xfrm>
          <a:prstGeom prst="rect">
            <a:avLst/>
          </a:prstGeom>
          <a:noFill/>
        </p:spPr>
        <p:txBody>
          <a:bodyPr wrap="square" lIns="0" rIns="0">
            <a:spAutoFit/>
          </a:bodyPr>
          <a:lstStyle/>
          <a:p>
            <a:pPr algn="l"/>
            <a:r>
              <a:rPr sz="1080" b="0" i="0" spc="0">
                <a:solidFill>
                  <a:srgbClr val="F7F9FB"/>
                </a:solidFill>
                <a:latin typeface="Aptos"/>
              </a:rPr>
              <a:t>✓ Clear benchmark removes valuation conflict</a:t>
            </a:r>
          </a:p>
        </p:txBody>
      </p:sp>
      <p:sp>
        <p:nvSpPr>
          <p:cNvPr id="15" name="TextBox 14"/>
          <p:cNvSpPr txBox="1"/>
          <p:nvPr/>
        </p:nvSpPr>
        <p:spPr>
          <a:xfrm>
            <a:off x="4343400" y="4014216"/>
            <a:ext cx="3657600" cy="548640"/>
          </a:xfrm>
          <a:prstGeom prst="rect">
            <a:avLst/>
          </a:prstGeom>
          <a:noFill/>
        </p:spPr>
        <p:txBody>
          <a:bodyPr wrap="square" lIns="0" rIns="0">
            <a:spAutoFit/>
          </a:bodyPr>
          <a:lstStyle/>
          <a:p>
            <a:pPr algn="l"/>
            <a:r>
              <a:rPr sz="1080" b="0" i="0" spc="0">
                <a:solidFill>
                  <a:srgbClr val="F7F9FB"/>
                </a:solidFill>
                <a:latin typeface="Aptos"/>
              </a:rPr>
              <a:t>✓ Strong incentive to outperform day-ahead</a:t>
            </a:r>
          </a:p>
        </p:txBody>
      </p:sp>
      <p:sp>
        <p:nvSpPr>
          <p:cNvPr id="16" name="TextBox 15"/>
          <p:cNvSpPr txBox="1"/>
          <p:nvPr/>
        </p:nvSpPr>
        <p:spPr>
          <a:xfrm>
            <a:off x="4343400" y="4672584"/>
            <a:ext cx="3657600" cy="548640"/>
          </a:xfrm>
          <a:prstGeom prst="rect">
            <a:avLst/>
          </a:prstGeom>
          <a:noFill/>
        </p:spPr>
        <p:txBody>
          <a:bodyPr wrap="square" lIns="0" rIns="0">
            <a:spAutoFit/>
          </a:bodyPr>
          <a:lstStyle/>
          <a:p>
            <a:pPr algn="l"/>
            <a:r>
              <a:rPr sz="1080" b="0" i="0" spc="0">
                <a:solidFill>
                  <a:srgbClr val="F7F9FB"/>
                </a:solidFill>
                <a:latin typeface="Aptos"/>
              </a:rPr>
              <a:t>✓ Downside exposure to DAH market</a:t>
            </a:r>
          </a:p>
        </p:txBody>
      </p:sp>
      <p:sp>
        <p:nvSpPr>
          <p:cNvPr id="17" name="TextBox 16"/>
          <p:cNvSpPr txBox="1"/>
          <p:nvPr/>
        </p:nvSpPr>
        <p:spPr>
          <a:xfrm>
            <a:off x="8275319" y="2148840"/>
            <a:ext cx="3657600" cy="323165"/>
          </a:xfrm>
          <a:prstGeom prst="rect">
            <a:avLst/>
          </a:prstGeom>
          <a:noFill/>
        </p:spPr>
        <p:txBody>
          <a:bodyPr wrap="square" lIns="0" rIns="0">
            <a:spAutoFit/>
          </a:bodyPr>
          <a:lstStyle/>
          <a:p>
            <a:pPr algn="l"/>
            <a:r>
              <a:rPr lang="en-US" sz="1500" b="1">
                <a:solidFill>
                  <a:srgbClr val="30B884"/>
                </a:solidFill>
                <a:latin typeface="Georgia"/>
              </a:rPr>
              <a:t>DC</a:t>
            </a:r>
            <a:r>
              <a:rPr sz="1500" b="1" i="0" spc="0">
                <a:solidFill>
                  <a:srgbClr val="30B884"/>
                </a:solidFill>
                <a:latin typeface="Georgia"/>
              </a:rPr>
              <a:t>— Energy Risk &amp; NT</a:t>
            </a:r>
          </a:p>
        </p:txBody>
      </p:sp>
      <p:sp>
        <p:nvSpPr>
          <p:cNvPr id="18" name="TextBox 17"/>
          <p:cNvSpPr txBox="1"/>
          <p:nvPr/>
        </p:nvSpPr>
        <p:spPr>
          <a:xfrm>
            <a:off x="8275319" y="2697480"/>
            <a:ext cx="3657600" cy="548640"/>
          </a:xfrm>
          <a:prstGeom prst="rect">
            <a:avLst/>
          </a:prstGeom>
          <a:noFill/>
        </p:spPr>
        <p:txBody>
          <a:bodyPr wrap="square" lIns="0" rIns="0">
            <a:spAutoFit/>
          </a:bodyPr>
          <a:lstStyle/>
          <a:p>
            <a:pPr algn="l"/>
            <a:r>
              <a:rPr sz="1080" b="0" i="0" spc="0">
                <a:solidFill>
                  <a:srgbClr val="F7F9FB"/>
                </a:solidFill>
                <a:latin typeface="Aptos"/>
              </a:rPr>
              <a:t>✓ Full control over day-ahead market risk</a:t>
            </a:r>
          </a:p>
        </p:txBody>
      </p:sp>
      <p:sp>
        <p:nvSpPr>
          <p:cNvPr id="19" name="TextBox 18"/>
          <p:cNvSpPr txBox="1"/>
          <p:nvPr/>
        </p:nvSpPr>
        <p:spPr>
          <a:xfrm>
            <a:off x="8275319" y="3355848"/>
            <a:ext cx="3657600" cy="548640"/>
          </a:xfrm>
          <a:prstGeom prst="rect">
            <a:avLst/>
          </a:prstGeom>
          <a:noFill/>
        </p:spPr>
        <p:txBody>
          <a:bodyPr wrap="square" lIns="0" rIns="0">
            <a:spAutoFit/>
          </a:bodyPr>
          <a:lstStyle/>
          <a:p>
            <a:pPr algn="l"/>
            <a:r>
              <a:rPr sz="1080" b="0" i="0" spc="0">
                <a:solidFill>
                  <a:srgbClr val="F7F9FB"/>
                </a:solidFill>
                <a:latin typeface="Aptos"/>
              </a:rPr>
              <a:t>✓ Risk isolated from ancillary performance</a:t>
            </a:r>
          </a:p>
        </p:txBody>
      </p:sp>
      <p:sp>
        <p:nvSpPr>
          <p:cNvPr id="20" name="TextBox 19"/>
          <p:cNvSpPr txBox="1"/>
          <p:nvPr/>
        </p:nvSpPr>
        <p:spPr>
          <a:xfrm>
            <a:off x="8275319" y="4014216"/>
            <a:ext cx="3657600" cy="548640"/>
          </a:xfrm>
          <a:prstGeom prst="rect">
            <a:avLst/>
          </a:prstGeom>
          <a:noFill/>
        </p:spPr>
        <p:txBody>
          <a:bodyPr wrap="square" lIns="0" rIns="0">
            <a:spAutoFit/>
          </a:bodyPr>
          <a:lstStyle/>
          <a:p>
            <a:pPr algn="l"/>
            <a:r>
              <a:rPr sz="1080" b="0" i="0" spc="0">
                <a:solidFill>
                  <a:srgbClr val="F7F9FB"/>
                </a:solidFill>
                <a:latin typeface="Aptos"/>
              </a:rPr>
              <a:t>✓ Ability to hedge swap exposure freely</a:t>
            </a:r>
          </a:p>
        </p:txBody>
      </p:sp>
      <p:sp>
        <p:nvSpPr>
          <p:cNvPr id="21" name="TextBox 20"/>
          <p:cNvSpPr txBox="1"/>
          <p:nvPr/>
        </p:nvSpPr>
        <p:spPr>
          <a:xfrm>
            <a:off x="8275319" y="4672584"/>
            <a:ext cx="3657600" cy="548640"/>
          </a:xfrm>
          <a:prstGeom prst="rect">
            <a:avLst/>
          </a:prstGeom>
          <a:noFill/>
        </p:spPr>
        <p:txBody>
          <a:bodyPr wrap="square" lIns="0" rIns="0">
            <a:spAutoFit/>
          </a:bodyPr>
          <a:lstStyle/>
          <a:p>
            <a:pPr algn="l"/>
            <a:r>
              <a:rPr sz="1080" b="0" i="0" spc="0">
                <a:solidFill>
                  <a:srgbClr val="F7F9FB"/>
                </a:solidFill>
                <a:latin typeface="Aptos"/>
              </a:rPr>
              <a:t>✓ Simpler pricing — no ancillary forecasts</a:t>
            </a:r>
          </a:p>
        </p:txBody>
      </p:sp>
      <p:pic>
        <p:nvPicPr>
          <p:cNvPr id="23" name="Picture 22" descr="A blue background with white text&#10;&#10;AI-generated content may be incorrect.">
            <a:extLst>
              <a:ext uri="{FF2B5EF4-FFF2-40B4-BE49-F238E27FC236}">
                <a16:creationId xmlns:a16="http://schemas.microsoft.com/office/drawing/2014/main" id="{C7B10CC4-F349-3014-50A8-0C256143FBFB}"/>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A2B43"/>
        </a:solidFill>
        <a:effectLst/>
      </p:bgPr>
    </p:bg>
    <p:spTree>
      <p:nvGrpSpPr>
        <p:cNvPr id="1" name=""/>
        <p:cNvGrpSpPr/>
        <p:nvPr/>
      </p:nvGrpSpPr>
      <p:grpSpPr>
        <a:xfrm>
          <a:off x="0" y="0"/>
          <a:ext cx="0" cy="0"/>
          <a:chOff x="0" y="0"/>
          <a:chExt cx="0" cy="0"/>
        </a:xfrm>
      </p:grpSpPr>
      <p:sp>
        <p:nvSpPr>
          <p:cNvPr id="4" name="Rectangle 3"/>
          <p:cNvSpPr/>
          <p:nvPr/>
        </p:nvSpPr>
        <p:spPr>
          <a:xfrm>
            <a:off x="0" y="6711696"/>
            <a:ext cx="12191695" cy="146304"/>
          </a:xfrm>
          <a:prstGeom prst="rect">
            <a:avLst/>
          </a:prstGeom>
          <a:solidFill>
            <a:srgbClr val="11A4B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TextBox 4"/>
          <p:cNvSpPr txBox="1"/>
          <p:nvPr/>
        </p:nvSpPr>
        <p:spPr>
          <a:xfrm>
            <a:off x="640080" y="777240"/>
            <a:ext cx="10972800" cy="914400"/>
          </a:xfrm>
          <a:prstGeom prst="rect">
            <a:avLst/>
          </a:prstGeom>
          <a:noFill/>
        </p:spPr>
        <p:txBody>
          <a:bodyPr wrap="square" lIns="0" rIns="0">
            <a:spAutoFit/>
          </a:bodyPr>
          <a:lstStyle/>
          <a:p>
            <a:pPr algn="l"/>
            <a:r>
              <a:rPr sz="2800" b="1" i="0" spc="0">
                <a:solidFill>
                  <a:srgbClr val="F7F9FB"/>
                </a:solidFill>
                <a:latin typeface="Georgia"/>
              </a:rPr>
              <a:t>How Does It Compare?</a:t>
            </a:r>
          </a:p>
        </p:txBody>
      </p:sp>
      <p:sp>
        <p:nvSpPr>
          <p:cNvPr id="6" name="TextBox 5"/>
          <p:cNvSpPr txBox="1"/>
          <p:nvPr/>
        </p:nvSpPr>
        <p:spPr>
          <a:xfrm>
            <a:off x="658368" y="1600200"/>
            <a:ext cx="10789920" cy="502920"/>
          </a:xfrm>
          <a:prstGeom prst="rect">
            <a:avLst/>
          </a:prstGeom>
          <a:noFill/>
        </p:spPr>
        <p:txBody>
          <a:bodyPr wrap="square" lIns="0" rIns="0">
            <a:spAutoFit/>
          </a:bodyPr>
          <a:lstStyle/>
          <a:p>
            <a:pPr algn="l"/>
            <a:r>
              <a:rPr sz="1400" b="0" i="0" spc="0">
                <a:solidFill>
                  <a:srgbClr val="B9CDDA"/>
                </a:solidFill>
                <a:latin typeface="Aptos"/>
              </a:rPr>
              <a:t>Day-Ahead Swap vs. existing commercial models</a:t>
            </a:r>
          </a:p>
        </p:txBody>
      </p:sp>
      <p:graphicFrame>
        <p:nvGraphicFramePr>
          <p:cNvPr id="7" name="Table 6"/>
          <p:cNvGraphicFramePr>
            <a:graphicFrameLocks noGrp="1"/>
          </p:cNvGraphicFramePr>
          <p:nvPr/>
        </p:nvGraphicFramePr>
        <p:xfrm>
          <a:off x="731520" y="2057400"/>
          <a:ext cx="10698479" cy="3749039"/>
        </p:xfrm>
        <a:graphic>
          <a:graphicData uri="http://schemas.openxmlformats.org/drawingml/2006/table">
            <a:tbl>
              <a:tblPr firstRow="1" bandRow="1">
                <a:tableStyleId>{5C22544A-7EE6-4342-B048-85BDC9FD1C3A}</a:tableStyleId>
              </a:tblPr>
              <a:tblGrid>
                <a:gridCol w="3749039">
                  <a:extLst>
                    <a:ext uri="{9D8B030D-6E8A-4147-A177-3AD203B41FA5}">
                      <a16:colId xmlns:a16="http://schemas.microsoft.com/office/drawing/2014/main" val="20000"/>
                    </a:ext>
                  </a:extLst>
                </a:gridCol>
                <a:gridCol w="1737360">
                  <a:extLst>
                    <a:ext uri="{9D8B030D-6E8A-4147-A177-3AD203B41FA5}">
                      <a16:colId xmlns:a16="http://schemas.microsoft.com/office/drawing/2014/main" val="20001"/>
                    </a:ext>
                  </a:extLst>
                </a:gridCol>
                <a:gridCol w="1737360">
                  <a:extLst>
                    <a:ext uri="{9D8B030D-6E8A-4147-A177-3AD203B41FA5}">
                      <a16:colId xmlns:a16="http://schemas.microsoft.com/office/drawing/2014/main" val="20002"/>
                    </a:ext>
                  </a:extLst>
                </a:gridCol>
                <a:gridCol w="1737360">
                  <a:extLst>
                    <a:ext uri="{9D8B030D-6E8A-4147-A177-3AD203B41FA5}">
                      <a16:colId xmlns:a16="http://schemas.microsoft.com/office/drawing/2014/main" val="20003"/>
                    </a:ext>
                  </a:extLst>
                </a:gridCol>
                <a:gridCol w="1737360">
                  <a:extLst>
                    <a:ext uri="{9D8B030D-6E8A-4147-A177-3AD203B41FA5}">
                      <a16:colId xmlns:a16="http://schemas.microsoft.com/office/drawing/2014/main" val="20004"/>
                    </a:ext>
                  </a:extLst>
                </a:gridCol>
              </a:tblGrid>
              <a:tr h="535577">
                <a:tc>
                  <a:txBody>
                    <a:bodyPr/>
                    <a:lstStyle/>
                    <a:p>
                      <a:r>
                        <a:rPr sz="1170" b="1">
                          <a:solidFill>
                            <a:srgbClr val="2DBED5"/>
                          </a:solidFill>
                          <a:latin typeface="Aptos"/>
                        </a:rPr>
                        <a:t>Criterion</a:t>
                      </a:r>
                    </a:p>
                  </a:txBody>
                  <a:tcPr marL="73152" marR="73152" marT="36576" marB="36576">
                    <a:solidFill>
                      <a:srgbClr val="0D3A56"/>
                    </a:solidFill>
                  </a:tcPr>
                </a:tc>
                <a:tc>
                  <a:txBody>
                    <a:bodyPr/>
                    <a:lstStyle/>
                    <a:p>
                      <a:r>
                        <a:rPr sz="1170" b="1">
                          <a:solidFill>
                            <a:srgbClr val="2DBED5"/>
                          </a:solidFill>
                          <a:latin typeface="Aptos"/>
                        </a:rPr>
                        <a:t>Profit share</a:t>
                      </a:r>
                    </a:p>
                  </a:txBody>
                  <a:tcPr marL="73152" marR="73152" marT="36576" marB="36576">
                    <a:solidFill>
                      <a:srgbClr val="0D3A56"/>
                    </a:solidFill>
                  </a:tcPr>
                </a:tc>
                <a:tc>
                  <a:txBody>
                    <a:bodyPr/>
                    <a:lstStyle/>
                    <a:p>
                      <a:r>
                        <a:rPr sz="1170" b="1">
                          <a:solidFill>
                            <a:srgbClr val="2DBED5"/>
                          </a:solidFill>
                          <a:latin typeface="Aptos"/>
                        </a:rPr>
                        <a:t>Floor</a:t>
                      </a:r>
                    </a:p>
                  </a:txBody>
                  <a:tcPr marL="73152" marR="73152" marT="36576" marB="36576">
                    <a:solidFill>
                      <a:srgbClr val="0D3A56"/>
                    </a:solidFill>
                  </a:tcPr>
                </a:tc>
                <a:tc>
                  <a:txBody>
                    <a:bodyPr/>
                    <a:lstStyle/>
                    <a:p>
                      <a:r>
                        <a:rPr sz="1170" b="1">
                          <a:solidFill>
                            <a:srgbClr val="2DBED5"/>
                          </a:solidFill>
                          <a:latin typeface="Aptos"/>
                        </a:rPr>
                        <a:t>Tolling</a:t>
                      </a:r>
                    </a:p>
                  </a:txBody>
                  <a:tcPr marL="73152" marR="73152" marT="36576" marB="36576">
                    <a:solidFill>
                      <a:srgbClr val="0D3A56"/>
                    </a:solidFill>
                  </a:tcPr>
                </a:tc>
                <a:tc>
                  <a:txBody>
                    <a:bodyPr/>
                    <a:lstStyle/>
                    <a:p>
                      <a:r>
                        <a:rPr sz="1170" b="1">
                          <a:solidFill>
                            <a:srgbClr val="2DBED5"/>
                          </a:solidFill>
                          <a:latin typeface="Aptos"/>
                        </a:rPr>
                        <a:t>DA Swap</a:t>
                      </a:r>
                    </a:p>
                  </a:txBody>
                  <a:tcPr marL="73152" marR="73152" marT="36576" marB="36576">
                    <a:solidFill>
                      <a:srgbClr val="0D3A56"/>
                    </a:solidFill>
                  </a:tcPr>
                </a:tc>
                <a:extLst>
                  <a:ext uri="{0D108BD9-81ED-4DB2-BD59-A6C34878D82A}">
                    <a16:rowId xmlns:a16="http://schemas.microsoft.com/office/drawing/2014/main" val="10000"/>
                  </a:ext>
                </a:extLst>
              </a:tr>
              <a:tr h="535577">
                <a:tc>
                  <a:txBody>
                    <a:bodyPr/>
                    <a:lstStyle/>
                    <a:p>
                      <a:r>
                        <a:rPr sz="1070" b="0">
                          <a:solidFill>
                            <a:srgbClr val="F7F9FB"/>
                          </a:solidFill>
                          <a:latin typeface="Aptos"/>
                        </a:rPr>
                        <a:t>Bankable for customers</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1"/>
                  </a:ext>
                </a:extLst>
              </a:tr>
              <a:tr h="535577">
                <a:tc>
                  <a:txBody>
                    <a:bodyPr/>
                    <a:lstStyle/>
                    <a:p>
                      <a:r>
                        <a:rPr sz="1070" b="0">
                          <a:solidFill>
                            <a:srgbClr val="F7F9FB"/>
                          </a:solidFill>
                          <a:latin typeface="Aptos"/>
                        </a:rPr>
                        <a:t>No long-term revenue forecast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2"/>
                  </a:ext>
                </a:extLst>
              </a:tr>
              <a:tr h="535577">
                <a:tc>
                  <a:txBody>
                    <a:bodyPr/>
                    <a:lstStyle/>
                    <a:p>
                      <a:r>
                        <a:rPr sz="1070" b="0">
                          <a:solidFill>
                            <a:srgbClr val="F7F9FB"/>
                          </a:solidFill>
                          <a:latin typeface="Aptos"/>
                        </a:rPr>
                        <a:t>Customer upside participation</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3"/>
                  </a:ext>
                </a:extLst>
              </a:tr>
              <a:tr h="535577">
                <a:tc>
                  <a:txBody>
                    <a:bodyPr/>
                    <a:lstStyle/>
                    <a:p>
                      <a:r>
                        <a:rPr sz="1070" b="0">
                          <a:solidFill>
                            <a:srgbClr val="F7F9FB"/>
                          </a:solidFill>
                          <a:latin typeface="Aptos"/>
                        </a:rPr>
                        <a:t>Hedgeable by DC</a:t>
                      </a:r>
                    </a:p>
                  </a:txBody>
                  <a:tcPr marL="73152" marR="73152" marT="36576" marB="36576">
                    <a:solidFill>
                      <a:srgbClr val="0A2B43"/>
                    </a:solidFill>
                  </a:tcPr>
                </a:tc>
                <a:tc>
                  <a:txBody>
                    <a:bodyPr/>
                    <a:lstStyle/>
                    <a:p>
                      <a:r>
                        <a:rPr sz="1070" b="0">
                          <a:solidFill>
                            <a:srgbClr val="F7F9FB"/>
                          </a:solidFill>
                          <a:latin typeface="Aptos"/>
                        </a:rPr>
                        <a:t>N/A</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4"/>
                  </a:ext>
                </a:extLst>
              </a:tr>
              <a:tr h="535577">
                <a:tc>
                  <a:txBody>
                    <a:bodyPr/>
                    <a:lstStyle/>
                    <a:p>
                      <a:r>
                        <a:rPr sz="1070" b="0">
                          <a:solidFill>
                            <a:srgbClr val="F7F9FB"/>
                          </a:solidFill>
                          <a:latin typeface="Aptos"/>
                        </a:rPr>
                        <a:t>Clear risk ownership</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5"/>
                  </a:ext>
                </a:extLst>
              </a:tr>
              <a:tr h="535577">
                <a:tc>
                  <a:txBody>
                    <a:bodyPr/>
                    <a:lstStyle/>
                    <a:p>
                      <a:r>
                        <a:rPr sz="1070" b="0">
                          <a:solidFill>
                            <a:srgbClr val="F7F9FB"/>
                          </a:solidFill>
                          <a:latin typeface="Aptos"/>
                        </a:rPr>
                        <a:t>Incentive alignment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tc>
                  <a:txBody>
                    <a:bodyPr/>
                    <a:lstStyle/>
                    <a:p>
                      <a:r>
                        <a:rPr sz="1070" b="0">
                          <a:solidFill>
                            <a:srgbClr val="F7F9FB"/>
                          </a:solidFill>
                          <a:latin typeface="Aptos"/>
                        </a:rPr>
                        <a:t>✓</a:t>
                      </a:r>
                    </a:p>
                  </a:txBody>
                  <a:tcPr marL="73152" marR="73152" marT="36576" marB="36576">
                    <a:solidFill>
                      <a:srgbClr val="0A2B43"/>
                    </a:solidFill>
                  </a:tcPr>
                </a:tc>
                <a:extLst>
                  <a:ext uri="{0D108BD9-81ED-4DB2-BD59-A6C34878D82A}">
                    <a16:rowId xmlns:a16="http://schemas.microsoft.com/office/drawing/2014/main" val="10006"/>
                  </a:ext>
                </a:extLst>
              </a:tr>
            </a:tbl>
          </a:graphicData>
        </a:graphic>
      </p:graphicFrame>
      <p:pic>
        <p:nvPicPr>
          <p:cNvPr id="9" name="Picture 8" descr="A blue background with white text&#10;&#10;AI-generated content may be incorrect.">
            <a:extLst>
              <a:ext uri="{FF2B5EF4-FFF2-40B4-BE49-F238E27FC236}">
                <a16:creationId xmlns:a16="http://schemas.microsoft.com/office/drawing/2014/main" id="{3F7ABF90-6FCB-9BF3-6A3C-2DDBBB1BBB03}"/>
              </a:ext>
            </a:extLst>
          </p:cNvPr>
          <p:cNvPicPr>
            <a:picLocks noChangeAspect="1"/>
          </p:cNvPicPr>
          <p:nvPr/>
        </p:nvPicPr>
        <p:blipFill>
          <a:blip r:embed="rId2"/>
          <a:stretch>
            <a:fillRect/>
          </a:stretch>
        </p:blipFill>
        <p:spPr>
          <a:xfrm>
            <a:off x="10049192" y="6132755"/>
            <a:ext cx="1969135" cy="574040"/>
          </a:xfrm>
          <a:prstGeom prst="rect">
            <a:avLst/>
          </a:prstGeom>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83D5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731520" y="2286000"/>
            <a:ext cx="10698480" cy="615553"/>
          </a:xfrm>
          <a:prstGeom prst="rect">
            <a:avLst/>
          </a:prstGeom>
          <a:noFill/>
        </p:spPr>
        <p:txBody>
          <a:bodyPr wrap="square">
            <a:spAutoFit/>
          </a:bodyPr>
          <a:lstStyle/>
          <a:p>
            <a:pPr algn="l">
              <a:defRPr sz="3400" b="1">
                <a:solidFill>
                  <a:srgbClr val="FFFFFF"/>
                </a:solidFill>
                <a:latin typeface="Aptos"/>
              </a:defRPr>
            </a:pPr>
            <a:r>
              <a:rPr lang="en-US"/>
              <a:t>Key conclusion and message to all stakeholders</a:t>
            </a:r>
          </a:p>
        </p:txBody>
      </p:sp>
      <p:sp>
        <p:nvSpPr>
          <p:cNvPr id="4" name="TextBox 3"/>
          <p:cNvSpPr txBox="1"/>
          <p:nvPr/>
        </p:nvSpPr>
        <p:spPr>
          <a:xfrm>
            <a:off x="749808" y="3200400"/>
            <a:ext cx="10058400" cy="2800767"/>
          </a:xfrm>
          <a:prstGeom prst="rect">
            <a:avLst/>
          </a:prstGeom>
          <a:noFill/>
        </p:spPr>
        <p:txBody>
          <a:bodyPr wrap="square">
            <a:spAutoFit/>
          </a:bodyPr>
          <a:lstStyle/>
          <a:p>
            <a:pPr algn="l">
              <a:defRPr sz="1600" b="0">
                <a:solidFill>
                  <a:srgbClr val="DDE8F0"/>
                </a:solidFill>
                <a:latin typeface="Aptos"/>
              </a:defRPr>
            </a:pPr>
            <a:r>
              <a:t>Creating bankable revenue </a:t>
            </a:r>
            <a:r>
              <a:rPr lang="en-US"/>
              <a:t>structure</a:t>
            </a:r>
            <a:r>
              <a:t> </a:t>
            </a:r>
            <a:r>
              <a:rPr lang="en-US"/>
              <a:t>depends  to how to contract ,finance and optimize .</a:t>
            </a:r>
          </a:p>
          <a:p>
            <a:pPr algn="l">
              <a:defRPr sz="1600" b="0">
                <a:solidFill>
                  <a:srgbClr val="DDE8F0"/>
                </a:solidFill>
                <a:latin typeface="Aptos"/>
              </a:defRPr>
            </a:pPr>
            <a:endParaRPr lang="en-US"/>
          </a:p>
          <a:p>
            <a:pPr algn="l">
              <a:defRPr sz="1600" b="0">
                <a:solidFill>
                  <a:srgbClr val="DDE8F0"/>
                </a:solidFill>
                <a:latin typeface="Aptos"/>
              </a:defRPr>
            </a:pPr>
            <a:r>
              <a:rPr lang="en-US"/>
              <a:t>Can Danske Commodities get involved in developing bankable Renewable-BESS projects under current market conditions in Macedonia?</a:t>
            </a:r>
          </a:p>
          <a:p>
            <a:pPr algn="l">
              <a:defRPr sz="1600" b="0">
                <a:solidFill>
                  <a:srgbClr val="DDE8F0"/>
                </a:solidFill>
                <a:latin typeface="Aptos"/>
              </a:defRPr>
            </a:pPr>
            <a:endParaRPr lang="en-US"/>
          </a:p>
          <a:p>
            <a:pPr algn="l">
              <a:defRPr sz="1600" b="0">
                <a:solidFill>
                  <a:srgbClr val="DDE8F0"/>
                </a:solidFill>
                <a:latin typeface="Aptos"/>
              </a:defRPr>
            </a:pPr>
            <a:r>
              <a:rPr lang="en-US"/>
              <a:t>YES, but exclusively through a credible process defined by all stakeholders</a:t>
            </a:r>
            <a:r>
              <a:rPr lang="mk-MK"/>
              <a:t>: </a:t>
            </a:r>
            <a:r>
              <a:rPr lang="en-US"/>
              <a:t>Lenders  Domestic Banks  - IFI's, Investors – Developers and Trader-Optimizer .  </a:t>
            </a:r>
          </a:p>
          <a:p>
            <a:pPr algn="l">
              <a:defRPr sz="1600" b="0">
                <a:solidFill>
                  <a:srgbClr val="DDE8F0"/>
                </a:solidFill>
                <a:latin typeface="Aptos"/>
              </a:defRPr>
            </a:pPr>
            <a:endParaRPr lang="en-US"/>
          </a:p>
          <a:p>
            <a:pPr algn="l">
              <a:defRPr sz="1600" b="0">
                <a:solidFill>
                  <a:srgbClr val="DDE8F0"/>
                </a:solidFill>
                <a:latin typeface="Aptos"/>
              </a:defRPr>
            </a:pPr>
            <a:endParaRPr lang="en-US"/>
          </a:p>
          <a:p>
            <a:pPr algn="l">
              <a:defRPr sz="1600" b="0">
                <a:solidFill>
                  <a:srgbClr val="DDE8F0"/>
                </a:solidFill>
                <a:latin typeface="Aptos"/>
              </a:defRPr>
            </a:pPr>
            <a:r>
              <a:rPr lang="en-US"/>
              <a:t>THANK YOU !</a:t>
            </a:r>
          </a:p>
          <a:p>
            <a:pPr algn="l">
              <a:defRPr sz="1600" b="0">
                <a:solidFill>
                  <a:srgbClr val="DDE8F0"/>
                </a:solidFill>
                <a:latin typeface="Aptos"/>
              </a:defRPr>
            </a:pPr>
            <a:r>
              <a:rPr lang="en-US"/>
              <a:t>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custData r:id="rId1"/>
      <p:custData r:id="rId2"/>
    </p:custDataLst>
    <p:extLst>
      <p:ext uri="{BB962C8B-B14F-4D97-AF65-F5344CB8AC3E}">
        <p14:creationId xmlns:p14="http://schemas.microsoft.com/office/powerpoint/2010/main" val="15311378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TemplafySlideTemplateConfiguration><![CDATA[{"slideVersion":1,"isValidatorEnabled":false,"isLocked":false,"elementsMetadata":[],"slideId":"1525582463916310530","enableDocumentContentUpdater":false,"version":"2.0"}]]></TemplafySlideTemplateConfiguration>
</file>

<file path=customXml/item2.xml><?xml version="1.0" encoding="utf-8"?>
<TemplafySlideFormConfiguration><![CDATA[{"formFields":[],"formDataEntries":[]}]]></TemplafySlideFormConfiguration>
</file>

<file path=customXml/itemProps1.xml><?xml version="1.0" encoding="utf-8"?>
<ds:datastoreItem xmlns:ds="http://schemas.openxmlformats.org/officeDocument/2006/customXml" ds:itemID="{BD01983F-98B9-459B-98D5-0893105CFFAC}">
  <ds:schemaRefs/>
</ds:datastoreItem>
</file>

<file path=customXml/itemProps2.xml><?xml version="1.0" encoding="utf-8"?>
<ds:datastoreItem xmlns:ds="http://schemas.openxmlformats.org/officeDocument/2006/customXml" ds:itemID="{AF3286D3-8F93-40D0-AA35-26AD0D45A93F}">
  <ds:schemaRefs/>
</ds:datastoreItem>
</file>

<file path=docProps/app.xml><?xml version="1.0" encoding="utf-8"?>
<Properties xmlns="http://schemas.openxmlformats.org/officeDocument/2006/extended-properties" xmlns:vt="http://schemas.openxmlformats.org/officeDocument/2006/docPropsVTypes">
  <TotalTime>0</TotalTime>
  <Words>2576</Words>
  <Application>Microsoft Office PowerPoint</Application>
  <PresentationFormat>Widescreen</PresentationFormat>
  <Paragraphs>359</Paragraphs>
  <Slides>34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Aptos</vt:lpstr>
      <vt:lpstr>Arial</vt:lpstr>
      <vt:lpstr>Aspekta</vt:lpstr>
      <vt:lpstr>Calibri</vt:lpstr>
      <vt:lpstr>DC Archia</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Viktor Delov</dc:creator>
  <cp:keywords/>
  <dc:description>generated using python-pptx</dc:description>
  <cp:lastModifiedBy>Viktor Delov</cp:lastModifiedBy>
  <cp:revision>38</cp:revision>
  <dcterms:created xsi:type="dcterms:W3CDTF">2013-01-27T09:14:16Z</dcterms:created>
  <dcterms:modified xsi:type="dcterms:W3CDTF">2026-09-17T15:53:55Z</dcterms:modified>
  <cp:category/>
</cp:coreProperties>
</file>